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955" r:id="rId2"/>
    <p:sldId id="956" r:id="rId3"/>
    <p:sldId id="959" r:id="rId4"/>
    <p:sldId id="957" r:id="rId5"/>
    <p:sldId id="958" r:id="rId6"/>
    <p:sldId id="965" r:id="rId7"/>
    <p:sldId id="966" r:id="rId8"/>
    <p:sldId id="967" r:id="rId9"/>
    <p:sldId id="968" r:id="rId10"/>
    <p:sldId id="969" r:id="rId11"/>
    <p:sldId id="970" r:id="rId12"/>
    <p:sldId id="971" r:id="rId13"/>
    <p:sldId id="972" r:id="rId14"/>
    <p:sldId id="977" r:id="rId15"/>
    <p:sldId id="973" r:id="rId16"/>
    <p:sldId id="976" r:id="rId17"/>
    <p:sldId id="974" r:id="rId18"/>
    <p:sldId id="975" r:id="rId1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6357" autoAdjust="0"/>
  </p:normalViewPr>
  <p:slideViewPr>
    <p:cSldViewPr snapToGrid="0">
      <p:cViewPr varScale="1">
        <p:scale>
          <a:sx n="106" d="100"/>
          <a:sy n="106" d="100"/>
        </p:scale>
        <p:origin x="654" y="108"/>
      </p:cViewPr>
      <p:guideLst/>
    </p:cSldViewPr>
  </p:slideViewPr>
  <p:outlineViewPr>
    <p:cViewPr>
      <p:scale>
        <a:sx n="33" d="100"/>
        <a:sy n="33" d="100"/>
      </p:scale>
      <p:origin x="0" y="-16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Lapas1!$B$1</c:f>
              <c:strCache>
                <c:ptCount val="1"/>
                <c:pt idx="0">
                  <c:v>Finansinis rezultatyvumas, proc. nuo pirminio VPS tikslo</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A-9C24-47FA-B4CD-A03D23957DCB}"/>
              </c:ext>
            </c:extLst>
          </c:dPt>
          <c:dPt>
            <c:idx val="1"/>
            <c:invertIfNegative val="0"/>
            <c:bubble3D val="0"/>
            <c:spPr>
              <a:solidFill>
                <a:srgbClr val="FF0000"/>
              </a:solidFill>
              <a:ln>
                <a:noFill/>
              </a:ln>
              <a:effectLst/>
            </c:spPr>
            <c:extLst>
              <c:ext xmlns:c16="http://schemas.microsoft.com/office/drawing/2014/chart" uri="{C3380CC4-5D6E-409C-BE32-E72D297353CC}">
                <c16:uniqueId val="{0000000B-9C24-47FA-B4CD-A03D23957DCB}"/>
              </c:ext>
            </c:extLst>
          </c:dPt>
          <c:dPt>
            <c:idx val="2"/>
            <c:invertIfNegative val="0"/>
            <c:bubble3D val="0"/>
            <c:spPr>
              <a:solidFill>
                <a:srgbClr val="FF0000"/>
              </a:solidFill>
              <a:ln>
                <a:noFill/>
              </a:ln>
              <a:effectLst/>
            </c:spPr>
            <c:extLst>
              <c:ext xmlns:c16="http://schemas.microsoft.com/office/drawing/2014/chart" uri="{C3380CC4-5D6E-409C-BE32-E72D297353CC}">
                <c16:uniqueId val="{0000000C-9C24-47FA-B4CD-A03D23957DCB}"/>
              </c:ext>
            </c:extLst>
          </c:dPt>
          <c:dPt>
            <c:idx val="3"/>
            <c:invertIfNegative val="0"/>
            <c:bubble3D val="0"/>
            <c:spPr>
              <a:solidFill>
                <a:srgbClr val="FF0000"/>
              </a:solidFill>
              <a:ln>
                <a:noFill/>
              </a:ln>
              <a:effectLst/>
            </c:spPr>
            <c:extLst>
              <c:ext xmlns:c16="http://schemas.microsoft.com/office/drawing/2014/chart" uri="{C3380CC4-5D6E-409C-BE32-E72D297353CC}">
                <c16:uniqueId val="{00000009-9C24-47FA-B4CD-A03D23957DCB}"/>
              </c:ext>
            </c:extLst>
          </c:dPt>
          <c:dPt>
            <c:idx val="5"/>
            <c:invertIfNegative val="0"/>
            <c:bubble3D val="0"/>
            <c:spPr>
              <a:solidFill>
                <a:srgbClr val="FF0000"/>
              </a:solidFill>
              <a:ln>
                <a:noFill/>
              </a:ln>
              <a:effectLst/>
            </c:spPr>
            <c:extLst>
              <c:ext xmlns:c16="http://schemas.microsoft.com/office/drawing/2014/chart" uri="{C3380CC4-5D6E-409C-BE32-E72D297353CC}">
                <c16:uniqueId val="{00000006-EA64-4745-84E7-03DE07FCD324}"/>
              </c:ext>
            </c:extLst>
          </c:dPt>
          <c:dPt>
            <c:idx val="6"/>
            <c:invertIfNegative val="0"/>
            <c:bubble3D val="0"/>
            <c:spPr>
              <a:solidFill>
                <a:srgbClr val="FF0000"/>
              </a:solidFill>
              <a:ln>
                <a:noFill/>
              </a:ln>
              <a:effectLst/>
            </c:spPr>
            <c:extLst>
              <c:ext xmlns:c16="http://schemas.microsoft.com/office/drawing/2014/chart" uri="{C3380CC4-5D6E-409C-BE32-E72D297353CC}">
                <c16:uniqueId val="{00000007-EA64-4745-84E7-03DE07FCD324}"/>
              </c:ext>
            </c:extLst>
          </c:dPt>
          <c:dPt>
            <c:idx val="7"/>
            <c:invertIfNegative val="0"/>
            <c:bubble3D val="0"/>
            <c:spPr>
              <a:solidFill>
                <a:srgbClr val="FF0000"/>
              </a:solidFill>
              <a:ln>
                <a:noFill/>
              </a:ln>
              <a:effectLst/>
            </c:spPr>
            <c:extLst>
              <c:ext xmlns:c16="http://schemas.microsoft.com/office/drawing/2014/chart" uri="{C3380CC4-5D6E-409C-BE32-E72D297353CC}">
                <c16:uniqueId val="{0000000D-9C24-47FA-B4CD-A03D23957DCB}"/>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8-EA64-4745-84E7-03DE07FCD324}"/>
              </c:ext>
            </c:extLst>
          </c:dPt>
          <c:dPt>
            <c:idx val="11"/>
            <c:invertIfNegative val="0"/>
            <c:bubble3D val="0"/>
            <c:spPr>
              <a:solidFill>
                <a:srgbClr val="FF0000"/>
              </a:solidFill>
              <a:ln>
                <a:noFill/>
              </a:ln>
              <a:effectLst/>
            </c:spPr>
            <c:extLst>
              <c:ext xmlns:c16="http://schemas.microsoft.com/office/drawing/2014/chart" uri="{C3380CC4-5D6E-409C-BE32-E72D297353CC}">
                <c16:uniqueId val="{0000000E-9C24-47FA-B4CD-A03D23957DCB}"/>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4-EA64-4745-84E7-03DE07FCD324}"/>
              </c:ext>
            </c:extLst>
          </c:dPt>
          <c:dLbls>
            <c:dLbl>
              <c:idx val="10"/>
              <c:layout>
                <c:manualLayout>
                  <c:x val="0"/>
                  <c:y val="-5.2776990894237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64-4745-84E7-03DE07FCD324}"/>
                </c:ext>
              </c:extLst>
            </c:dLbl>
            <c:dLbl>
              <c:idx val="12"/>
              <c:layout>
                <c:manualLayout>
                  <c:x val="-7.5596022339687536E-3"/>
                  <c:y val="-2.1990412872598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64-4745-84E7-03DE07FCD32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Lapas1!$A$2:$A$15</c:f>
              <c:strCache>
                <c:ptCount val="14"/>
                <c:pt idx="0">
                  <c:v>Varėnos r. VVG</c:v>
                </c:pt>
                <c:pt idx="1">
                  <c:v>Anykščių r. VVG</c:v>
                </c:pt>
                <c:pt idx="2">
                  <c:v>Kalvarijos VVG</c:v>
                </c:pt>
                <c:pt idx="3">
                  <c:v>Jonavos r. VVG</c:v>
                </c:pt>
                <c:pt idx="4">
                  <c:v>Telšių r. + Rietavo VVG</c:v>
                </c:pt>
                <c:pt idx="5">
                  <c:v>Skuodo r. VVG</c:v>
                </c:pt>
                <c:pt idx="6">
                  <c:v>Kretingos r. VVG</c:v>
                </c:pt>
                <c:pt idx="7">
                  <c:v>Pagėgių VVG</c:v>
                </c:pt>
                <c:pt idx="8">
                  <c:v>Rokiškio r. VVG</c:v>
                </c:pt>
                <c:pt idx="9">
                  <c:v>Šilalės r. VVG</c:v>
                </c:pt>
                <c:pt idx="10">
                  <c:v>Sūduvos VVG</c:v>
                </c:pt>
                <c:pt idx="11">
                  <c:v>Šakių r. VVG</c:v>
                </c:pt>
                <c:pt idx="12">
                  <c:v>Šalčininkų r. VVG</c:v>
                </c:pt>
                <c:pt idx="13">
                  <c:v>Alytaus r. + Birštono VVG</c:v>
                </c:pt>
              </c:strCache>
            </c:strRef>
          </c:cat>
          <c:val>
            <c:numRef>
              <c:f>Lapas1!$B$2:$B$15</c:f>
              <c:numCache>
                <c:formatCode>General</c:formatCode>
                <c:ptCount val="14"/>
                <c:pt idx="0" formatCode="0.00">
                  <c:v>24.5</c:v>
                </c:pt>
                <c:pt idx="1">
                  <c:v>29.83</c:v>
                </c:pt>
                <c:pt idx="2">
                  <c:v>13.52</c:v>
                </c:pt>
                <c:pt idx="3">
                  <c:v>7.29</c:v>
                </c:pt>
                <c:pt idx="4">
                  <c:v>30.37</c:v>
                </c:pt>
                <c:pt idx="5">
                  <c:v>25.45</c:v>
                </c:pt>
                <c:pt idx="6">
                  <c:v>23.66</c:v>
                </c:pt>
                <c:pt idx="7">
                  <c:v>29.17</c:v>
                </c:pt>
                <c:pt idx="8">
                  <c:v>32.909999999999997</c:v>
                </c:pt>
                <c:pt idx="9">
                  <c:v>39.380000000000003</c:v>
                </c:pt>
                <c:pt idx="10">
                  <c:v>33.53</c:v>
                </c:pt>
                <c:pt idx="11">
                  <c:v>24.62</c:v>
                </c:pt>
                <c:pt idx="12">
                  <c:v>37.68</c:v>
                </c:pt>
                <c:pt idx="13" formatCode="0.00">
                  <c:v>47.9</c:v>
                </c:pt>
              </c:numCache>
            </c:numRef>
          </c:val>
          <c:extLst>
            <c:ext xmlns:c16="http://schemas.microsoft.com/office/drawing/2014/chart" uri="{C3380CC4-5D6E-409C-BE32-E72D297353CC}">
              <c16:uniqueId val="{00000000-EA64-4745-84E7-03DE07FCD324}"/>
            </c:ext>
          </c:extLst>
        </c:ser>
        <c:dLbls>
          <c:showLegendKey val="0"/>
          <c:showVal val="0"/>
          <c:showCatName val="0"/>
          <c:showSerName val="0"/>
          <c:showPercent val="0"/>
          <c:showBubbleSize val="0"/>
        </c:dLbls>
        <c:gapWidth val="219"/>
        <c:overlap val="-27"/>
        <c:axId val="804528824"/>
        <c:axId val="804529480"/>
      </c:barChart>
      <c:catAx>
        <c:axId val="80452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9480"/>
        <c:crosses val="autoZero"/>
        <c:auto val="1"/>
        <c:lblAlgn val="ctr"/>
        <c:lblOffset val="100"/>
        <c:noMultiLvlLbl val="0"/>
      </c:catAx>
      <c:valAx>
        <c:axId val="8045294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8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Lapas1!$B$1</c:f>
              <c:strCache>
                <c:ptCount val="1"/>
                <c:pt idx="0">
                  <c:v>Fizinis rezultatyvumas, proc. nuo pirminio VPS tikslo</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A-276A-4A1A-965A-8B378CE8A6EE}"/>
              </c:ext>
            </c:extLst>
          </c:dPt>
          <c:dPt>
            <c:idx val="1"/>
            <c:invertIfNegative val="0"/>
            <c:bubble3D val="0"/>
            <c:spPr>
              <a:solidFill>
                <a:srgbClr val="FF0000"/>
              </a:solidFill>
              <a:ln>
                <a:noFill/>
              </a:ln>
              <a:effectLst/>
            </c:spPr>
            <c:extLst>
              <c:ext xmlns:c16="http://schemas.microsoft.com/office/drawing/2014/chart" uri="{C3380CC4-5D6E-409C-BE32-E72D297353CC}">
                <c16:uniqueId val="{00000015-4C04-4DEF-8227-DA580FEE3147}"/>
              </c:ext>
            </c:extLst>
          </c:dPt>
          <c:dPt>
            <c:idx val="2"/>
            <c:invertIfNegative val="0"/>
            <c:bubble3D val="0"/>
            <c:spPr>
              <a:solidFill>
                <a:srgbClr val="FF0000"/>
              </a:solidFill>
              <a:ln>
                <a:noFill/>
              </a:ln>
              <a:effectLst/>
            </c:spPr>
            <c:extLst>
              <c:ext xmlns:c16="http://schemas.microsoft.com/office/drawing/2014/chart" uri="{C3380CC4-5D6E-409C-BE32-E72D297353CC}">
                <c16:uniqueId val="{00000000-276A-4A1A-965A-8B378CE8A6EE}"/>
              </c:ext>
            </c:extLst>
          </c:dPt>
          <c:dPt>
            <c:idx val="3"/>
            <c:invertIfNegative val="0"/>
            <c:bubble3D val="0"/>
            <c:spPr>
              <a:solidFill>
                <a:srgbClr val="FF0000"/>
              </a:solidFill>
              <a:ln>
                <a:noFill/>
              </a:ln>
              <a:effectLst/>
            </c:spPr>
            <c:extLst>
              <c:ext xmlns:c16="http://schemas.microsoft.com/office/drawing/2014/chart" uri="{C3380CC4-5D6E-409C-BE32-E72D297353CC}">
                <c16:uniqueId val="{00000009-276A-4A1A-965A-8B378CE8A6EE}"/>
              </c:ext>
            </c:extLst>
          </c:dPt>
          <c:dPt>
            <c:idx val="4"/>
            <c:invertIfNegative val="0"/>
            <c:bubble3D val="0"/>
            <c:spPr>
              <a:solidFill>
                <a:srgbClr val="FF0000"/>
              </a:solidFill>
              <a:ln>
                <a:noFill/>
              </a:ln>
              <a:effectLst/>
            </c:spPr>
            <c:extLst>
              <c:ext xmlns:c16="http://schemas.microsoft.com/office/drawing/2014/chart" uri="{C3380CC4-5D6E-409C-BE32-E72D297353CC}">
                <c16:uniqueId val="{00000001-276A-4A1A-965A-8B378CE8A6EE}"/>
              </c:ext>
            </c:extLst>
          </c:dPt>
          <c:dPt>
            <c:idx val="5"/>
            <c:invertIfNegative val="0"/>
            <c:bubble3D val="0"/>
            <c:spPr>
              <a:solidFill>
                <a:srgbClr val="FF0000"/>
              </a:solidFill>
              <a:ln>
                <a:noFill/>
              </a:ln>
              <a:effectLst/>
            </c:spPr>
            <c:extLst>
              <c:ext xmlns:c16="http://schemas.microsoft.com/office/drawing/2014/chart" uri="{C3380CC4-5D6E-409C-BE32-E72D297353CC}">
                <c16:uniqueId val="{00000006-EA64-4745-84E7-03DE07FCD324}"/>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7-EA64-4745-84E7-03DE07FCD324}"/>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8-276A-4A1A-965A-8B378CE8A6EE}"/>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8-EA64-4745-84E7-03DE07FCD324}"/>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3-EA64-4745-84E7-03DE07FCD324}"/>
              </c:ext>
            </c:extLst>
          </c:dPt>
          <c:dPt>
            <c:idx val="11"/>
            <c:invertIfNegative val="0"/>
            <c:bubble3D val="0"/>
            <c:spPr>
              <a:solidFill>
                <a:srgbClr val="FF0000"/>
              </a:solidFill>
              <a:ln>
                <a:noFill/>
              </a:ln>
              <a:effectLst/>
            </c:spPr>
            <c:extLst>
              <c:ext xmlns:c16="http://schemas.microsoft.com/office/drawing/2014/chart" uri="{C3380CC4-5D6E-409C-BE32-E72D297353CC}">
                <c16:uniqueId val="{00000016-4C04-4DEF-8227-DA580FEE3147}"/>
              </c:ext>
            </c:extLst>
          </c:dPt>
          <c:dPt>
            <c:idx val="12"/>
            <c:invertIfNegative val="0"/>
            <c:bubble3D val="0"/>
            <c:spPr>
              <a:solidFill>
                <a:srgbClr val="FF0000"/>
              </a:solidFill>
              <a:ln>
                <a:noFill/>
              </a:ln>
              <a:effectLst/>
            </c:spPr>
            <c:extLst>
              <c:ext xmlns:c16="http://schemas.microsoft.com/office/drawing/2014/chart" uri="{C3380CC4-5D6E-409C-BE32-E72D297353CC}">
                <c16:uniqueId val="{00000004-EA64-4745-84E7-03DE07FCD324}"/>
              </c:ext>
            </c:extLst>
          </c:dPt>
          <c:dLbls>
            <c:dLbl>
              <c:idx val="2"/>
              <c:layout>
                <c:manualLayout>
                  <c:x val="-1.1879374939093777E-2"/>
                  <c:y val="-4.6179867032457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6A-4A1A-965A-8B378CE8A6EE}"/>
                </c:ext>
              </c:extLst>
            </c:dLbl>
            <c:dLbl>
              <c:idx val="4"/>
              <c:layout>
                <c:manualLayout>
                  <c:x val="-4.3197727051250022E-3"/>
                  <c:y val="-3.9582743170678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6A-4A1A-965A-8B378CE8A6EE}"/>
                </c:ext>
              </c:extLst>
            </c:dLbl>
            <c:dLbl>
              <c:idx val="9"/>
              <c:layout>
                <c:manualLayout>
                  <c:x val="-5.3997158814062529E-3"/>
                  <c:y val="-4.8378908319717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6A-4A1A-965A-8B378CE8A6EE}"/>
                </c:ext>
              </c:extLst>
            </c:dLbl>
            <c:dLbl>
              <c:idx val="10"/>
              <c:layout>
                <c:manualLayout>
                  <c:x val="0"/>
                  <c:y val="-5.2776990894237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64-4745-84E7-03DE07FCD324}"/>
                </c:ext>
              </c:extLst>
            </c:dLbl>
            <c:dLbl>
              <c:idx val="12"/>
              <c:layout>
                <c:manualLayout>
                  <c:x val="-7.5596022339687536E-3"/>
                  <c:y val="-2.1990412872598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64-4745-84E7-03DE07FCD32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Lapas1!$A$2:$A$15</c:f>
              <c:strCache>
                <c:ptCount val="14"/>
                <c:pt idx="0">
                  <c:v>Varėnos r. VVG</c:v>
                </c:pt>
                <c:pt idx="1">
                  <c:v>Anykščių r. VVG</c:v>
                </c:pt>
                <c:pt idx="2">
                  <c:v>Kalvarijos VVG</c:v>
                </c:pt>
                <c:pt idx="3">
                  <c:v>Jonavos r. VVG</c:v>
                </c:pt>
                <c:pt idx="4">
                  <c:v>Telšių r. + Rietavo VVG</c:v>
                </c:pt>
                <c:pt idx="5">
                  <c:v>Skuodo r. VVG</c:v>
                </c:pt>
                <c:pt idx="6">
                  <c:v>Kretingos r. VVG</c:v>
                </c:pt>
                <c:pt idx="7">
                  <c:v>Pagėgių VVG</c:v>
                </c:pt>
                <c:pt idx="8">
                  <c:v>Rokiškio r. VVG</c:v>
                </c:pt>
                <c:pt idx="9">
                  <c:v>Šilalės r. VVG</c:v>
                </c:pt>
                <c:pt idx="10">
                  <c:v>Sūduvos VVG</c:v>
                </c:pt>
                <c:pt idx="11">
                  <c:v>Šakių r. VVG</c:v>
                </c:pt>
                <c:pt idx="12">
                  <c:v>Šalčininkų r. VVG</c:v>
                </c:pt>
                <c:pt idx="13">
                  <c:v>Alytaus r. + Birštono VVG</c:v>
                </c:pt>
              </c:strCache>
            </c:strRef>
          </c:cat>
          <c:val>
            <c:numRef>
              <c:f>Lapas1!$B$2:$B$15</c:f>
              <c:numCache>
                <c:formatCode>General</c:formatCode>
                <c:ptCount val="14"/>
                <c:pt idx="0">
                  <c:v>20.51</c:v>
                </c:pt>
                <c:pt idx="1">
                  <c:v>20.83</c:v>
                </c:pt>
                <c:pt idx="2" formatCode="0.00">
                  <c:v>28</c:v>
                </c:pt>
                <c:pt idx="3">
                  <c:v>23.68</c:v>
                </c:pt>
                <c:pt idx="4">
                  <c:v>27.27</c:v>
                </c:pt>
                <c:pt idx="5" formatCode="0.00">
                  <c:v>37.5</c:v>
                </c:pt>
                <c:pt idx="6">
                  <c:v>56.52</c:v>
                </c:pt>
                <c:pt idx="7" formatCode="0.00">
                  <c:v>50</c:v>
                </c:pt>
                <c:pt idx="8">
                  <c:v>45.45</c:v>
                </c:pt>
                <c:pt idx="9">
                  <c:v>42.42</c:v>
                </c:pt>
                <c:pt idx="10">
                  <c:v>44.44</c:v>
                </c:pt>
                <c:pt idx="11">
                  <c:v>36.21</c:v>
                </c:pt>
                <c:pt idx="12">
                  <c:v>23.68</c:v>
                </c:pt>
                <c:pt idx="13">
                  <c:v>40.479999999999997</c:v>
                </c:pt>
              </c:numCache>
            </c:numRef>
          </c:val>
          <c:extLst>
            <c:ext xmlns:c16="http://schemas.microsoft.com/office/drawing/2014/chart" uri="{C3380CC4-5D6E-409C-BE32-E72D297353CC}">
              <c16:uniqueId val="{00000000-EA64-4745-84E7-03DE07FCD324}"/>
            </c:ext>
          </c:extLst>
        </c:ser>
        <c:dLbls>
          <c:showLegendKey val="0"/>
          <c:showVal val="0"/>
          <c:showCatName val="0"/>
          <c:showSerName val="0"/>
          <c:showPercent val="0"/>
          <c:showBubbleSize val="0"/>
        </c:dLbls>
        <c:gapWidth val="219"/>
        <c:overlap val="-27"/>
        <c:axId val="804528824"/>
        <c:axId val="804529480"/>
      </c:barChart>
      <c:catAx>
        <c:axId val="80452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9480"/>
        <c:crosses val="autoZero"/>
        <c:auto val="1"/>
        <c:lblAlgn val="ctr"/>
        <c:lblOffset val="100"/>
        <c:noMultiLvlLbl val="0"/>
      </c:catAx>
      <c:valAx>
        <c:axId val="80452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8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Lapas1!$B$1</c:f>
              <c:strCache>
                <c:ptCount val="1"/>
                <c:pt idx="0">
                  <c:v>Darbo vietų rezultatyvumas, proc. nuo pirminio VPS tikslo</c:v>
                </c:pt>
              </c:strCache>
            </c:strRef>
          </c:tx>
          <c:spPr>
            <a:solidFill>
              <a:srgbClr val="FF0000"/>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0-276A-4A1A-965A-8B378CE8A6EE}"/>
              </c:ext>
            </c:extLst>
          </c:dPt>
          <c:dPt>
            <c:idx val="3"/>
            <c:invertIfNegative val="0"/>
            <c:bubble3D val="0"/>
            <c:spPr>
              <a:solidFill>
                <a:srgbClr val="FF0000"/>
              </a:solidFill>
              <a:ln>
                <a:noFill/>
              </a:ln>
              <a:effectLst/>
            </c:spPr>
            <c:extLst>
              <c:ext xmlns:c16="http://schemas.microsoft.com/office/drawing/2014/chart" uri="{C3380CC4-5D6E-409C-BE32-E72D297353CC}">
                <c16:uniqueId val="{00000009-276A-4A1A-965A-8B378CE8A6EE}"/>
              </c:ext>
            </c:extLst>
          </c:dPt>
          <c:dPt>
            <c:idx val="4"/>
            <c:invertIfNegative val="0"/>
            <c:bubble3D val="0"/>
            <c:spPr>
              <a:solidFill>
                <a:srgbClr val="FF0000"/>
              </a:solidFill>
              <a:ln>
                <a:noFill/>
              </a:ln>
              <a:effectLst/>
            </c:spPr>
            <c:extLst>
              <c:ext xmlns:c16="http://schemas.microsoft.com/office/drawing/2014/chart" uri="{C3380CC4-5D6E-409C-BE32-E72D297353CC}">
                <c16:uniqueId val="{00000001-276A-4A1A-965A-8B378CE8A6EE}"/>
              </c:ext>
            </c:extLst>
          </c:dPt>
          <c:dPt>
            <c:idx val="5"/>
            <c:invertIfNegative val="0"/>
            <c:bubble3D val="0"/>
            <c:spPr>
              <a:solidFill>
                <a:srgbClr val="FF0000"/>
              </a:solidFill>
              <a:ln>
                <a:noFill/>
              </a:ln>
              <a:effectLst/>
            </c:spPr>
            <c:extLst>
              <c:ext xmlns:c16="http://schemas.microsoft.com/office/drawing/2014/chart" uri="{C3380CC4-5D6E-409C-BE32-E72D297353CC}">
                <c16:uniqueId val="{00000006-EA64-4745-84E7-03DE07FCD324}"/>
              </c:ext>
            </c:extLst>
          </c:dPt>
          <c:dPt>
            <c:idx val="6"/>
            <c:invertIfNegative val="0"/>
            <c:bubble3D val="0"/>
            <c:spPr>
              <a:solidFill>
                <a:srgbClr val="FF0000"/>
              </a:solidFill>
              <a:ln>
                <a:noFill/>
              </a:ln>
              <a:effectLst/>
            </c:spPr>
            <c:extLst>
              <c:ext xmlns:c16="http://schemas.microsoft.com/office/drawing/2014/chart" uri="{C3380CC4-5D6E-409C-BE32-E72D297353CC}">
                <c16:uniqueId val="{00000007-EA64-4745-84E7-03DE07FCD324}"/>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8-EA64-4745-84E7-03DE07FCD324}"/>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2-276A-4A1A-965A-8B378CE8A6EE}"/>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3-EA64-4745-84E7-03DE07FCD324}"/>
              </c:ext>
            </c:extLst>
          </c:dPt>
          <c:dPt>
            <c:idx val="11"/>
            <c:invertIfNegative val="0"/>
            <c:bubble3D val="0"/>
            <c:spPr>
              <a:solidFill>
                <a:srgbClr val="FF0000"/>
              </a:solidFill>
              <a:ln>
                <a:noFill/>
              </a:ln>
              <a:effectLst/>
            </c:spPr>
            <c:extLst>
              <c:ext xmlns:c16="http://schemas.microsoft.com/office/drawing/2014/chart" uri="{C3380CC4-5D6E-409C-BE32-E72D297353CC}">
                <c16:uniqueId val="{00000001-D9CD-404B-8914-64322280315C}"/>
              </c:ext>
            </c:extLst>
          </c:dPt>
          <c:dPt>
            <c:idx val="12"/>
            <c:invertIfNegative val="0"/>
            <c:bubble3D val="0"/>
            <c:spPr>
              <a:solidFill>
                <a:srgbClr val="FF0000"/>
              </a:solidFill>
              <a:ln>
                <a:noFill/>
              </a:ln>
              <a:effectLst/>
            </c:spPr>
            <c:extLst>
              <c:ext xmlns:c16="http://schemas.microsoft.com/office/drawing/2014/chart" uri="{C3380CC4-5D6E-409C-BE32-E72D297353CC}">
                <c16:uniqueId val="{00000004-EA64-4745-84E7-03DE07FCD324}"/>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2-D9CD-404B-8914-64322280315C}"/>
              </c:ext>
            </c:extLst>
          </c:dPt>
          <c:dLbls>
            <c:dLbl>
              <c:idx val="2"/>
              <c:layout>
                <c:manualLayout>
                  <c:x val="1.0799431762812505E-3"/>
                  <c:y val="-8.7961651490395896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mn-lt"/>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6A-4A1A-965A-8B378CE8A6EE}"/>
                </c:ext>
              </c:extLst>
            </c:dLbl>
            <c:dLbl>
              <c:idx val="3"/>
              <c:layout>
                <c:manualLayout>
                  <c:x val="-3.9597459030420152E-17"/>
                  <c:y val="-4.3980825745197948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mn-lt"/>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6A-4A1A-965A-8B378CE8A6EE}"/>
                </c:ext>
              </c:extLst>
            </c:dLbl>
            <c:dLbl>
              <c:idx val="4"/>
              <c:layout>
                <c:manualLayout>
                  <c:x val="-4.3197727051250022E-3"/>
                  <c:y val="-3.9582743170678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6A-4A1A-965A-8B378CE8A6EE}"/>
                </c:ext>
              </c:extLst>
            </c:dLbl>
            <c:dLbl>
              <c:idx val="9"/>
              <c:layout>
                <c:manualLayout>
                  <c:x val="-5.3997158814062529E-3"/>
                  <c:y val="-4.8378908319717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6A-4A1A-965A-8B378CE8A6EE}"/>
                </c:ext>
              </c:extLst>
            </c:dLbl>
            <c:dLbl>
              <c:idx val="10"/>
              <c:layout>
                <c:manualLayout>
                  <c:x val="0"/>
                  <c:y val="-5.2776990894237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64-4745-84E7-03DE07FCD324}"/>
                </c:ext>
              </c:extLst>
            </c:dLbl>
            <c:dLbl>
              <c:idx val="12"/>
              <c:layout>
                <c:manualLayout>
                  <c:x val="-7.5596022339687536E-3"/>
                  <c:y val="-2.1990412872598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64-4745-84E7-03DE07FCD32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Lapas1!$A$2:$A$15</c:f>
              <c:strCache>
                <c:ptCount val="14"/>
                <c:pt idx="0">
                  <c:v>Varėnos r. VVG</c:v>
                </c:pt>
                <c:pt idx="1">
                  <c:v>Anykščių r. VVG</c:v>
                </c:pt>
                <c:pt idx="2">
                  <c:v>Kalvarijos VVG</c:v>
                </c:pt>
                <c:pt idx="3">
                  <c:v>Jonavos r. VVG</c:v>
                </c:pt>
                <c:pt idx="4">
                  <c:v>Telšių r. + Rietavo VVG</c:v>
                </c:pt>
                <c:pt idx="5">
                  <c:v>Skuodo r. VVG</c:v>
                </c:pt>
                <c:pt idx="6">
                  <c:v>Kretingos r. VVG</c:v>
                </c:pt>
                <c:pt idx="7">
                  <c:v>Pagėgių VVG</c:v>
                </c:pt>
                <c:pt idx="8">
                  <c:v>Rokiškio r. VVG</c:v>
                </c:pt>
                <c:pt idx="9">
                  <c:v>Šilalės r. VVG</c:v>
                </c:pt>
                <c:pt idx="10">
                  <c:v>Sūduvos VVG</c:v>
                </c:pt>
                <c:pt idx="11">
                  <c:v>Šakių r. VVG</c:v>
                </c:pt>
                <c:pt idx="12">
                  <c:v>Šalčininkų r. VVG</c:v>
                </c:pt>
                <c:pt idx="13">
                  <c:v>Alytaus r. + Birštono VVG</c:v>
                </c:pt>
              </c:strCache>
            </c:strRef>
          </c:cat>
          <c:val>
            <c:numRef>
              <c:f>Lapas1!$B$2:$B$15</c:f>
              <c:numCache>
                <c:formatCode>General</c:formatCode>
                <c:ptCount val="14"/>
                <c:pt idx="0">
                  <c:v>31.52</c:v>
                </c:pt>
                <c:pt idx="1">
                  <c:v>23.44</c:v>
                </c:pt>
                <c:pt idx="2" formatCode="0.00">
                  <c:v>0</c:v>
                </c:pt>
                <c:pt idx="3" formatCode="0.00">
                  <c:v>0</c:v>
                </c:pt>
                <c:pt idx="4">
                  <c:v>42.86</c:v>
                </c:pt>
                <c:pt idx="5">
                  <c:v>17.05</c:v>
                </c:pt>
                <c:pt idx="6">
                  <c:v>31.67</c:v>
                </c:pt>
                <c:pt idx="7" formatCode="0.00">
                  <c:v>25</c:v>
                </c:pt>
                <c:pt idx="8">
                  <c:v>54.62</c:v>
                </c:pt>
                <c:pt idx="9">
                  <c:v>81.48</c:v>
                </c:pt>
                <c:pt idx="10">
                  <c:v>57.58</c:v>
                </c:pt>
                <c:pt idx="11">
                  <c:v>40.28</c:v>
                </c:pt>
                <c:pt idx="12">
                  <c:v>28.38</c:v>
                </c:pt>
                <c:pt idx="13">
                  <c:v>51.49</c:v>
                </c:pt>
              </c:numCache>
            </c:numRef>
          </c:val>
          <c:extLst>
            <c:ext xmlns:c16="http://schemas.microsoft.com/office/drawing/2014/chart" uri="{C3380CC4-5D6E-409C-BE32-E72D297353CC}">
              <c16:uniqueId val="{00000000-EA64-4745-84E7-03DE07FCD324}"/>
            </c:ext>
          </c:extLst>
        </c:ser>
        <c:dLbls>
          <c:showLegendKey val="0"/>
          <c:showVal val="0"/>
          <c:showCatName val="0"/>
          <c:showSerName val="0"/>
          <c:showPercent val="0"/>
          <c:showBubbleSize val="0"/>
        </c:dLbls>
        <c:gapWidth val="219"/>
        <c:overlap val="-27"/>
        <c:axId val="804528824"/>
        <c:axId val="804529480"/>
      </c:barChart>
      <c:catAx>
        <c:axId val="80452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9480"/>
        <c:crosses val="autoZero"/>
        <c:auto val="1"/>
        <c:lblAlgn val="ctr"/>
        <c:lblOffset val="100"/>
        <c:noMultiLvlLbl val="0"/>
      </c:catAx>
      <c:valAx>
        <c:axId val="80452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8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lt-LT" b="1" dirty="0"/>
              <a:t>Darbo vietų rezultatas,</a:t>
            </a:r>
            <a:r>
              <a:rPr lang="lt-LT" b="1" baseline="0" dirty="0"/>
              <a:t> vnt., lyginant planuotą VPS ir pasiektą</a:t>
            </a:r>
            <a:endParaRPr lang="lt-LT"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5.7509359460798208E-2"/>
          <c:y val="9.5344760774631054E-2"/>
          <c:w val="0.94249064488594181"/>
          <c:h val="0.63634998667015086"/>
        </c:manualLayout>
      </c:layout>
      <c:barChart>
        <c:barDir val="col"/>
        <c:grouping val="clustered"/>
        <c:varyColors val="0"/>
        <c:ser>
          <c:idx val="0"/>
          <c:order val="0"/>
          <c:tx>
            <c:strRef>
              <c:f>Lapas1!$B$1</c:f>
              <c:strCache>
                <c:ptCount val="1"/>
                <c:pt idx="0">
                  <c:v>Planuota VPS</c:v>
                </c:pt>
              </c:strCache>
            </c:strRef>
          </c:tx>
          <c:spPr>
            <a:solidFill>
              <a:srgbClr val="0070C0"/>
            </a:solidFill>
            <a:ln>
              <a:noFill/>
            </a:ln>
            <a:effectLst/>
          </c:spPr>
          <c:invertIfNegative val="0"/>
          <c:dPt>
            <c:idx val="2"/>
            <c:invertIfNegative val="0"/>
            <c:bubble3D val="0"/>
            <c:spPr>
              <a:solidFill>
                <a:srgbClr val="0070C0"/>
              </a:solidFill>
              <a:ln>
                <a:noFill/>
              </a:ln>
              <a:effectLst/>
            </c:spPr>
            <c:extLst>
              <c:ext xmlns:c16="http://schemas.microsoft.com/office/drawing/2014/chart" uri="{C3380CC4-5D6E-409C-BE32-E72D297353CC}">
                <c16:uniqueId val="{00000001-F511-4809-8C01-0337FAFA220F}"/>
              </c:ext>
            </c:extLst>
          </c:dPt>
          <c:dPt>
            <c:idx val="3"/>
            <c:invertIfNegative val="0"/>
            <c:bubble3D val="0"/>
            <c:spPr>
              <a:solidFill>
                <a:srgbClr val="0070C0"/>
              </a:solidFill>
              <a:ln>
                <a:noFill/>
              </a:ln>
              <a:effectLst/>
            </c:spPr>
            <c:extLst>
              <c:ext xmlns:c16="http://schemas.microsoft.com/office/drawing/2014/chart" uri="{C3380CC4-5D6E-409C-BE32-E72D297353CC}">
                <c16:uniqueId val="{00000003-F511-4809-8C01-0337FAFA220F}"/>
              </c:ext>
            </c:extLst>
          </c:dPt>
          <c:dLbls>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mn-lt"/>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1-F511-4809-8C01-0337FAFA220F}"/>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mn-lt"/>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3-F511-4809-8C01-0337FAFA220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Lapas1!$A$2:$A$15</c:f>
              <c:strCache>
                <c:ptCount val="14"/>
                <c:pt idx="0">
                  <c:v>Varėnos r. VVG</c:v>
                </c:pt>
                <c:pt idx="1">
                  <c:v>Anykščių r. VVG</c:v>
                </c:pt>
                <c:pt idx="2">
                  <c:v>Kalvarijos VVG</c:v>
                </c:pt>
                <c:pt idx="3">
                  <c:v>Jonavos r. VVG</c:v>
                </c:pt>
                <c:pt idx="4">
                  <c:v>Telšių r. + Rietavo VVG</c:v>
                </c:pt>
                <c:pt idx="5">
                  <c:v>Skuodo r. VVG</c:v>
                </c:pt>
                <c:pt idx="6">
                  <c:v>Kretingos r. VVG</c:v>
                </c:pt>
                <c:pt idx="7">
                  <c:v>Pagėgių VVG</c:v>
                </c:pt>
                <c:pt idx="8">
                  <c:v>Rokiškio r. VVG</c:v>
                </c:pt>
                <c:pt idx="9">
                  <c:v>Šilalės r. VVG</c:v>
                </c:pt>
                <c:pt idx="10">
                  <c:v>Sūduvos VVG</c:v>
                </c:pt>
                <c:pt idx="11">
                  <c:v>Šakių r. VVG</c:v>
                </c:pt>
                <c:pt idx="12">
                  <c:v>Šalčininkų r. VVG</c:v>
                </c:pt>
                <c:pt idx="13">
                  <c:v>Alytaus r. + Birštono VVG</c:v>
                </c:pt>
              </c:strCache>
            </c:strRef>
          </c:cat>
          <c:val>
            <c:numRef>
              <c:f>Lapas1!$B$2:$B$15</c:f>
              <c:numCache>
                <c:formatCode>General</c:formatCode>
                <c:ptCount val="14"/>
                <c:pt idx="0">
                  <c:v>23</c:v>
                </c:pt>
                <c:pt idx="1">
                  <c:v>32</c:v>
                </c:pt>
                <c:pt idx="2">
                  <c:v>14</c:v>
                </c:pt>
                <c:pt idx="3">
                  <c:v>23</c:v>
                </c:pt>
                <c:pt idx="4">
                  <c:v>49</c:v>
                </c:pt>
                <c:pt idx="5">
                  <c:v>22</c:v>
                </c:pt>
                <c:pt idx="6">
                  <c:v>30</c:v>
                </c:pt>
                <c:pt idx="7">
                  <c:v>16</c:v>
                </c:pt>
                <c:pt idx="8">
                  <c:v>26</c:v>
                </c:pt>
                <c:pt idx="9">
                  <c:v>27</c:v>
                </c:pt>
                <c:pt idx="10">
                  <c:v>17</c:v>
                </c:pt>
                <c:pt idx="11">
                  <c:v>36</c:v>
                </c:pt>
                <c:pt idx="12">
                  <c:v>37</c:v>
                </c:pt>
                <c:pt idx="13">
                  <c:v>47</c:v>
                </c:pt>
              </c:numCache>
            </c:numRef>
          </c:val>
          <c:extLst>
            <c:ext xmlns:c16="http://schemas.microsoft.com/office/drawing/2014/chart" uri="{C3380CC4-5D6E-409C-BE32-E72D297353CC}">
              <c16:uniqueId val="{00000000-EA64-4745-84E7-03DE07FCD324}"/>
            </c:ext>
          </c:extLst>
        </c:ser>
        <c:ser>
          <c:idx val="1"/>
          <c:order val="1"/>
          <c:tx>
            <c:strRef>
              <c:f>Lapas1!$C$1</c:f>
              <c:strCache>
                <c:ptCount val="1"/>
                <c:pt idx="0">
                  <c:v>Pasiekta VPS</c:v>
                </c:pt>
              </c:strCache>
            </c:strRef>
          </c:tx>
          <c:spPr>
            <a:solidFill>
              <a:srgbClr val="92D05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5-E030-4EBA-A971-6CA0A4664CA4}"/>
              </c:ext>
            </c:extLst>
          </c:dPt>
          <c:dPt>
            <c:idx val="1"/>
            <c:invertIfNegative val="0"/>
            <c:bubble3D val="0"/>
            <c:spPr>
              <a:solidFill>
                <a:srgbClr val="FF0000"/>
              </a:solidFill>
              <a:ln>
                <a:noFill/>
              </a:ln>
              <a:effectLst/>
            </c:spPr>
            <c:extLst>
              <c:ext xmlns:c16="http://schemas.microsoft.com/office/drawing/2014/chart" uri="{C3380CC4-5D6E-409C-BE32-E72D297353CC}">
                <c16:uniqueId val="{00000006-E030-4EBA-A971-6CA0A4664CA4}"/>
              </c:ext>
            </c:extLst>
          </c:dPt>
          <c:dPt>
            <c:idx val="5"/>
            <c:invertIfNegative val="0"/>
            <c:bubble3D val="0"/>
            <c:spPr>
              <a:solidFill>
                <a:srgbClr val="FF0000"/>
              </a:solidFill>
              <a:ln>
                <a:noFill/>
              </a:ln>
              <a:effectLst/>
            </c:spPr>
            <c:extLst>
              <c:ext xmlns:c16="http://schemas.microsoft.com/office/drawing/2014/chart" uri="{C3380CC4-5D6E-409C-BE32-E72D297353CC}">
                <c16:uniqueId val="{00000007-E030-4EBA-A971-6CA0A4664CA4}"/>
              </c:ext>
            </c:extLst>
          </c:dPt>
          <c:dPt>
            <c:idx val="6"/>
            <c:invertIfNegative val="0"/>
            <c:bubble3D val="0"/>
            <c:spPr>
              <a:solidFill>
                <a:srgbClr val="FF0000"/>
              </a:solidFill>
              <a:ln>
                <a:noFill/>
              </a:ln>
              <a:effectLst/>
            </c:spPr>
            <c:extLst>
              <c:ext xmlns:c16="http://schemas.microsoft.com/office/drawing/2014/chart" uri="{C3380CC4-5D6E-409C-BE32-E72D297353CC}">
                <c16:uniqueId val="{00000023-8385-43D4-8208-031FBD4F0016}"/>
              </c:ext>
            </c:extLst>
          </c:dPt>
          <c:dPt>
            <c:idx val="7"/>
            <c:invertIfNegative val="0"/>
            <c:bubble3D val="0"/>
            <c:spPr>
              <a:solidFill>
                <a:srgbClr val="FF0000"/>
              </a:solidFill>
              <a:ln>
                <a:noFill/>
              </a:ln>
              <a:effectLst/>
            </c:spPr>
            <c:extLst>
              <c:ext xmlns:c16="http://schemas.microsoft.com/office/drawing/2014/chart" uri="{C3380CC4-5D6E-409C-BE32-E72D297353CC}">
                <c16:uniqueId val="{00000008-E030-4EBA-A971-6CA0A4664CA4}"/>
              </c:ext>
            </c:extLst>
          </c:dPt>
          <c:dPt>
            <c:idx val="12"/>
            <c:invertIfNegative val="0"/>
            <c:bubble3D val="0"/>
            <c:spPr>
              <a:solidFill>
                <a:srgbClr val="FF0000"/>
              </a:solidFill>
              <a:ln>
                <a:noFill/>
              </a:ln>
              <a:effectLst/>
            </c:spPr>
            <c:extLst>
              <c:ext xmlns:c16="http://schemas.microsoft.com/office/drawing/2014/chart" uri="{C3380CC4-5D6E-409C-BE32-E72D297353CC}">
                <c16:uniqueId val="{00000009-E030-4EBA-A971-6CA0A4664CA4}"/>
              </c:ext>
            </c:extLst>
          </c:dPt>
          <c:dLbls>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mn-lt"/>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2-F511-4809-8C01-0337FAFA220F}"/>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mn-lt"/>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4-F511-4809-8C01-0337FAFA220F}"/>
                </c:ext>
              </c:extLst>
            </c:dLbl>
            <c:dLbl>
              <c:idx val="6"/>
              <c:layout>
                <c:manualLayout>
                  <c:x val="5.4365243100497722E-3"/>
                  <c:y val="-2.09775817374121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385-43D4-8208-031FBD4F001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Lapas1!$A$2:$A$15</c:f>
              <c:strCache>
                <c:ptCount val="14"/>
                <c:pt idx="0">
                  <c:v>Varėnos r. VVG</c:v>
                </c:pt>
                <c:pt idx="1">
                  <c:v>Anykščių r. VVG</c:v>
                </c:pt>
                <c:pt idx="2">
                  <c:v>Kalvarijos VVG</c:v>
                </c:pt>
                <c:pt idx="3">
                  <c:v>Jonavos r. VVG</c:v>
                </c:pt>
                <c:pt idx="4">
                  <c:v>Telšių r. + Rietavo VVG</c:v>
                </c:pt>
                <c:pt idx="5">
                  <c:v>Skuodo r. VVG</c:v>
                </c:pt>
                <c:pt idx="6">
                  <c:v>Kretingos r. VVG</c:v>
                </c:pt>
                <c:pt idx="7">
                  <c:v>Pagėgių VVG</c:v>
                </c:pt>
                <c:pt idx="8">
                  <c:v>Rokiškio r. VVG</c:v>
                </c:pt>
                <c:pt idx="9">
                  <c:v>Šilalės r. VVG</c:v>
                </c:pt>
                <c:pt idx="10">
                  <c:v>Sūduvos VVG</c:v>
                </c:pt>
                <c:pt idx="11">
                  <c:v>Šakių r. VVG</c:v>
                </c:pt>
                <c:pt idx="12">
                  <c:v>Šalčininkų r. VVG</c:v>
                </c:pt>
                <c:pt idx="13">
                  <c:v>Alytaus r. + Birštono VVG</c:v>
                </c:pt>
              </c:strCache>
            </c:strRef>
          </c:cat>
          <c:val>
            <c:numRef>
              <c:f>Lapas1!$C$2:$C$15</c:f>
              <c:numCache>
                <c:formatCode>General</c:formatCode>
                <c:ptCount val="14"/>
                <c:pt idx="0">
                  <c:v>7</c:v>
                </c:pt>
                <c:pt idx="1">
                  <c:v>8</c:v>
                </c:pt>
                <c:pt idx="2">
                  <c:v>0</c:v>
                </c:pt>
                <c:pt idx="3">
                  <c:v>0</c:v>
                </c:pt>
                <c:pt idx="4">
                  <c:v>21</c:v>
                </c:pt>
                <c:pt idx="5">
                  <c:v>4</c:v>
                </c:pt>
                <c:pt idx="6">
                  <c:v>10</c:v>
                </c:pt>
                <c:pt idx="7">
                  <c:v>4</c:v>
                </c:pt>
                <c:pt idx="8">
                  <c:v>14</c:v>
                </c:pt>
                <c:pt idx="9">
                  <c:v>22</c:v>
                </c:pt>
                <c:pt idx="10">
                  <c:v>10</c:v>
                </c:pt>
                <c:pt idx="11">
                  <c:v>15</c:v>
                </c:pt>
                <c:pt idx="12">
                  <c:v>11</c:v>
                </c:pt>
                <c:pt idx="13">
                  <c:v>24</c:v>
                </c:pt>
              </c:numCache>
            </c:numRef>
          </c:val>
          <c:extLst>
            <c:ext xmlns:c16="http://schemas.microsoft.com/office/drawing/2014/chart" uri="{C3380CC4-5D6E-409C-BE32-E72D297353CC}">
              <c16:uniqueId val="{00000000-8385-43D4-8208-031FBD4F0016}"/>
            </c:ext>
          </c:extLst>
        </c:ser>
        <c:dLbls>
          <c:showLegendKey val="0"/>
          <c:showVal val="1"/>
          <c:showCatName val="0"/>
          <c:showSerName val="0"/>
          <c:showPercent val="0"/>
          <c:showBubbleSize val="0"/>
        </c:dLbls>
        <c:gapWidth val="219"/>
        <c:overlap val="-27"/>
        <c:axId val="804528824"/>
        <c:axId val="804529480"/>
      </c:barChart>
      <c:catAx>
        <c:axId val="80452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9480"/>
        <c:crosses val="autoZero"/>
        <c:auto val="1"/>
        <c:lblAlgn val="ctr"/>
        <c:lblOffset val="100"/>
        <c:noMultiLvlLbl val="0"/>
      </c:catAx>
      <c:valAx>
        <c:axId val="80452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804528824"/>
        <c:crosses val="autoZero"/>
        <c:crossBetween val="between"/>
      </c:valAx>
      <c:spPr>
        <a:noFill/>
        <a:ln>
          <a:noFill/>
        </a:ln>
        <a:effectLst/>
      </c:spPr>
    </c:plotArea>
    <c:legend>
      <c:legendPos val="b"/>
      <c:layout>
        <c:manualLayout>
          <c:xMode val="edge"/>
          <c:yMode val="edge"/>
          <c:x val="0.328865571564603"/>
          <c:y val="0.89833438001004939"/>
          <c:w val="0.30231095934838781"/>
          <c:h val="8.907907094750286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lt-LT" dirty="0"/>
              <a:t>VPS įgyvendinimo pažangos lygis iki 2020-07-01</a:t>
            </a:r>
          </a:p>
        </c:rich>
      </c:tx>
      <c:layout>
        <c:manualLayout>
          <c:xMode val="edge"/>
          <c:yMode val="edge"/>
          <c:x val="0.2858182114638604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7141639434846315"/>
          <c:y val="4.7785167172157576E-2"/>
          <c:w val="0.80089886520871689"/>
          <c:h val="0.81229918597378747"/>
        </c:manualLayout>
      </c:layout>
      <c:barChart>
        <c:barDir val="bar"/>
        <c:grouping val="clustered"/>
        <c:varyColors val="0"/>
        <c:ser>
          <c:idx val="0"/>
          <c:order val="0"/>
          <c:tx>
            <c:strRef>
              <c:f>Lapas1!$B$1</c:f>
              <c:strCache>
                <c:ptCount val="1"/>
                <c:pt idx="0">
                  <c:v>Finansinis rezult., proc. </c:v>
                </c:pt>
              </c:strCache>
            </c:strRef>
          </c:tx>
          <c:spPr>
            <a:solidFill>
              <a:srgbClr val="0070C0"/>
            </a:solidFill>
            <a:ln>
              <a:noFill/>
            </a:ln>
            <a:effectLst/>
          </c:spPr>
          <c:invertIfNegative val="0"/>
          <c:dLbls>
            <c:dLbl>
              <c:idx val="0"/>
              <c:tx>
                <c:rich>
                  <a:bodyPr/>
                  <a:lstStyle/>
                  <a:p>
                    <a:fld id="{76A50221-8FDC-4653-AF91-8F5146D086AB}"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05D9-4AF4-AB7E-A9762940A194}"/>
                </c:ext>
              </c:extLst>
            </c:dLbl>
            <c:dLbl>
              <c:idx val="1"/>
              <c:tx>
                <c:rich>
                  <a:bodyPr/>
                  <a:lstStyle/>
                  <a:p>
                    <a:fld id="{0CC72623-7640-4D0D-91C3-FA435FED15F3}"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05D9-4AF4-AB7E-A9762940A194}"/>
                </c:ext>
              </c:extLst>
            </c:dLbl>
            <c:dLbl>
              <c:idx val="2"/>
              <c:tx>
                <c:rich>
                  <a:bodyPr/>
                  <a:lstStyle/>
                  <a:p>
                    <a:fld id="{885804A2-BAA2-473C-9D28-41E28AFEE9AB}"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05D9-4AF4-AB7E-A9762940A194}"/>
                </c:ext>
              </c:extLst>
            </c:dLbl>
            <c:dLbl>
              <c:idx val="3"/>
              <c:tx>
                <c:rich>
                  <a:bodyPr/>
                  <a:lstStyle/>
                  <a:p>
                    <a:fld id="{AD05A3D3-3DBC-4F74-B38E-4B293723928D}"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05D9-4AF4-AB7E-A9762940A194}"/>
                </c:ext>
              </c:extLst>
            </c:dLbl>
            <c:dLbl>
              <c:idx val="4"/>
              <c:tx>
                <c:rich>
                  <a:bodyPr/>
                  <a:lstStyle/>
                  <a:p>
                    <a:fld id="{C4E09E53-32D8-4B85-A6CE-EFAEDDDFE1EC}"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05D9-4AF4-AB7E-A9762940A194}"/>
                </c:ext>
              </c:extLst>
            </c:dLbl>
            <c:dLbl>
              <c:idx val="5"/>
              <c:tx>
                <c:rich>
                  <a:bodyPr/>
                  <a:lstStyle/>
                  <a:p>
                    <a:fld id="{F1824BE0-DA51-4B09-AA96-82F1A4E1E145}"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5D9-4AF4-AB7E-A9762940A194}"/>
                </c:ext>
              </c:extLst>
            </c:dLbl>
            <c:dLbl>
              <c:idx val="6"/>
              <c:tx>
                <c:rich>
                  <a:bodyPr/>
                  <a:lstStyle/>
                  <a:p>
                    <a:fld id="{C660A311-B70F-42AC-BBE9-B288E29892BC}"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5D9-4AF4-AB7E-A9762940A19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Lapas1!$A$2:$A$8</c:f>
              <c:strCache>
                <c:ptCount val="7"/>
                <c:pt idx="0">
                  <c:v>Jonavos r. VVG</c:v>
                </c:pt>
                <c:pt idx="1">
                  <c:v>Telšių r. ir Rietavo VVG</c:v>
                </c:pt>
                <c:pt idx="2">
                  <c:v>Skuodo r. VVG</c:v>
                </c:pt>
                <c:pt idx="3">
                  <c:v>Kalvarijos VVG</c:v>
                </c:pt>
                <c:pt idx="4">
                  <c:v>Varėnos krašto VVG</c:v>
                </c:pt>
                <c:pt idx="5">
                  <c:v>Anykščių r. VVG</c:v>
                </c:pt>
                <c:pt idx="6">
                  <c:v>Kretingos r. VVG</c:v>
                </c:pt>
              </c:strCache>
            </c:strRef>
          </c:cat>
          <c:val>
            <c:numRef>
              <c:f>Lapas1!$B$2:$B$8</c:f>
              <c:numCache>
                <c:formatCode>General</c:formatCode>
                <c:ptCount val="7"/>
                <c:pt idx="0">
                  <c:v>23.91</c:v>
                </c:pt>
                <c:pt idx="1">
                  <c:v>41.03</c:v>
                </c:pt>
                <c:pt idx="2">
                  <c:v>41.64</c:v>
                </c:pt>
                <c:pt idx="3">
                  <c:v>33.950000000000003</c:v>
                </c:pt>
                <c:pt idx="4">
                  <c:v>27.54</c:v>
                </c:pt>
                <c:pt idx="5">
                  <c:v>32.880000000000003</c:v>
                </c:pt>
                <c:pt idx="6">
                  <c:v>33.58</c:v>
                </c:pt>
              </c:numCache>
            </c:numRef>
          </c:val>
          <c:extLst>
            <c:ext xmlns:c16="http://schemas.microsoft.com/office/drawing/2014/chart" uri="{C3380CC4-5D6E-409C-BE32-E72D297353CC}">
              <c16:uniqueId val="{00000000-05D9-4AF4-AB7E-A9762940A194}"/>
            </c:ext>
          </c:extLst>
        </c:ser>
        <c:ser>
          <c:idx val="1"/>
          <c:order val="1"/>
          <c:tx>
            <c:strRef>
              <c:f>Lapas1!$C$1</c:f>
              <c:strCache>
                <c:ptCount val="1"/>
                <c:pt idx="0">
                  <c:v>Fizinis rezult., proc. </c:v>
                </c:pt>
              </c:strCache>
            </c:strRef>
          </c:tx>
          <c:spPr>
            <a:solidFill>
              <a:schemeClr val="accent4">
                <a:lumMod val="60000"/>
                <a:lumOff val="40000"/>
              </a:schemeClr>
            </a:solidFill>
            <a:ln>
              <a:noFill/>
            </a:ln>
            <a:effectLst/>
          </c:spPr>
          <c:invertIfNegative val="0"/>
          <c:dLbls>
            <c:dLbl>
              <c:idx val="0"/>
              <c:tx>
                <c:rich>
                  <a:bodyPr/>
                  <a:lstStyle/>
                  <a:p>
                    <a:fld id="{EF86FCEE-D719-439F-8CAE-8A2B09F04963}"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05D9-4AF4-AB7E-A9762940A194}"/>
                </c:ext>
              </c:extLst>
            </c:dLbl>
            <c:dLbl>
              <c:idx val="1"/>
              <c:layout>
                <c:manualLayout>
                  <c:x val="-2.3008340523440591E-3"/>
                  <c:y val="-8.7961651490395896E-3"/>
                </c:manualLayout>
              </c:layout>
              <c:tx>
                <c:rich>
                  <a:bodyPr/>
                  <a:lstStyle/>
                  <a:p>
                    <a:fld id="{0167F1EE-D0CC-49ED-94D5-85CC58D6E871}"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05D9-4AF4-AB7E-A9762940A194}"/>
                </c:ext>
              </c:extLst>
            </c:dLbl>
            <c:dLbl>
              <c:idx val="2"/>
              <c:tx>
                <c:rich>
                  <a:bodyPr/>
                  <a:lstStyle/>
                  <a:p>
                    <a:fld id="{6B15B6C4-71F5-4BEB-9FB4-E150FBDBB84B}"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05D9-4AF4-AB7E-A9762940A194}"/>
                </c:ext>
              </c:extLst>
            </c:dLbl>
            <c:dLbl>
              <c:idx val="3"/>
              <c:tx>
                <c:rich>
                  <a:bodyPr/>
                  <a:lstStyle/>
                  <a:p>
                    <a:fld id="{F62CABBC-CDF5-4A3C-8CD6-CAF0D0C8CA30}"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05D9-4AF4-AB7E-A9762940A194}"/>
                </c:ext>
              </c:extLst>
            </c:dLbl>
            <c:dLbl>
              <c:idx val="4"/>
              <c:layout>
                <c:manualLayout>
                  <c:x val="-2.3008340523439745E-3"/>
                  <c:y val="-1.0995206436299448E-2"/>
                </c:manualLayout>
              </c:layout>
              <c:tx>
                <c:rich>
                  <a:bodyPr/>
                  <a:lstStyle/>
                  <a:p>
                    <a:fld id="{8478F926-D51B-42BA-BFF1-043CEE5DC538}"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05D9-4AF4-AB7E-A9762940A194}"/>
                </c:ext>
              </c:extLst>
            </c:dLbl>
            <c:dLbl>
              <c:idx val="5"/>
              <c:tx>
                <c:rich>
                  <a:bodyPr/>
                  <a:lstStyle/>
                  <a:p>
                    <a:fld id="{9BB43B27-2E77-4801-A91C-2349B337E2BA}"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05D9-4AF4-AB7E-A9762940A194}"/>
                </c:ext>
              </c:extLst>
            </c:dLbl>
            <c:dLbl>
              <c:idx val="6"/>
              <c:tx>
                <c:rich>
                  <a:bodyPr/>
                  <a:lstStyle/>
                  <a:p>
                    <a:fld id="{7DC5EC33-131D-4085-9F7D-39E3EF9CD2A7}"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5D9-4AF4-AB7E-A9762940A19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Lapas1!$A$2:$A$8</c:f>
              <c:strCache>
                <c:ptCount val="7"/>
                <c:pt idx="0">
                  <c:v>Jonavos r. VVG</c:v>
                </c:pt>
                <c:pt idx="1">
                  <c:v>Telšių r. ir Rietavo VVG</c:v>
                </c:pt>
                <c:pt idx="2">
                  <c:v>Skuodo r. VVG</c:v>
                </c:pt>
                <c:pt idx="3">
                  <c:v>Kalvarijos VVG</c:v>
                </c:pt>
                <c:pt idx="4">
                  <c:v>Varėnos krašto VVG</c:v>
                </c:pt>
                <c:pt idx="5">
                  <c:v>Anykščių r. VVG</c:v>
                </c:pt>
                <c:pt idx="6">
                  <c:v>Kretingos r. VVG</c:v>
                </c:pt>
              </c:strCache>
            </c:strRef>
          </c:cat>
          <c:val>
            <c:numRef>
              <c:f>Lapas1!$C$2:$C$8</c:f>
              <c:numCache>
                <c:formatCode>General</c:formatCode>
                <c:ptCount val="7"/>
                <c:pt idx="0">
                  <c:v>63.16</c:v>
                </c:pt>
                <c:pt idx="1">
                  <c:v>36.36</c:v>
                </c:pt>
                <c:pt idx="2">
                  <c:v>65</c:v>
                </c:pt>
                <c:pt idx="3">
                  <c:v>52</c:v>
                </c:pt>
                <c:pt idx="4">
                  <c:v>25.64</c:v>
                </c:pt>
                <c:pt idx="5">
                  <c:v>22.92</c:v>
                </c:pt>
                <c:pt idx="6">
                  <c:v>63.04</c:v>
                </c:pt>
              </c:numCache>
            </c:numRef>
          </c:val>
          <c:extLst>
            <c:ext xmlns:c16="http://schemas.microsoft.com/office/drawing/2014/chart" uri="{C3380CC4-5D6E-409C-BE32-E72D297353CC}">
              <c16:uniqueId val="{00000001-05D9-4AF4-AB7E-A9762940A194}"/>
            </c:ext>
          </c:extLst>
        </c:ser>
        <c:ser>
          <c:idx val="2"/>
          <c:order val="2"/>
          <c:tx>
            <c:strRef>
              <c:f>Lapas1!$D$1</c:f>
              <c:strCache>
                <c:ptCount val="1"/>
                <c:pt idx="0">
                  <c:v>VP skaičius, vnt.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Lapas1!$A$2:$A$8</c:f>
              <c:strCache>
                <c:ptCount val="7"/>
                <c:pt idx="0">
                  <c:v>Jonavos r. VVG</c:v>
                </c:pt>
                <c:pt idx="1">
                  <c:v>Telšių r. ir Rietavo VVG</c:v>
                </c:pt>
                <c:pt idx="2">
                  <c:v>Skuodo r. VVG</c:v>
                </c:pt>
                <c:pt idx="3">
                  <c:v>Kalvarijos VVG</c:v>
                </c:pt>
                <c:pt idx="4">
                  <c:v>Varėnos krašto VVG</c:v>
                </c:pt>
                <c:pt idx="5">
                  <c:v>Anykščių r. VVG</c:v>
                </c:pt>
                <c:pt idx="6">
                  <c:v>Kretingos r. VVG</c:v>
                </c:pt>
              </c:strCache>
            </c:strRef>
          </c:cat>
          <c:val>
            <c:numRef>
              <c:f>Lapas1!$D$2:$D$8</c:f>
              <c:numCache>
                <c:formatCode>General</c:formatCode>
                <c:ptCount val="7"/>
                <c:pt idx="0">
                  <c:v>24</c:v>
                </c:pt>
                <c:pt idx="1">
                  <c:v>24</c:v>
                </c:pt>
                <c:pt idx="2">
                  <c:v>26</c:v>
                </c:pt>
                <c:pt idx="3">
                  <c:v>13</c:v>
                </c:pt>
                <c:pt idx="4">
                  <c:v>10</c:v>
                </c:pt>
                <c:pt idx="5">
                  <c:v>11</c:v>
                </c:pt>
                <c:pt idx="6">
                  <c:v>29</c:v>
                </c:pt>
              </c:numCache>
            </c:numRef>
          </c:val>
          <c:extLst>
            <c:ext xmlns:c16="http://schemas.microsoft.com/office/drawing/2014/chart" uri="{C3380CC4-5D6E-409C-BE32-E72D297353CC}">
              <c16:uniqueId val="{00000002-05D9-4AF4-AB7E-A9762940A194}"/>
            </c:ext>
          </c:extLst>
        </c:ser>
        <c:ser>
          <c:idx val="3"/>
          <c:order val="3"/>
          <c:tx>
            <c:strRef>
              <c:f>Lapas1!$E$1</c:f>
              <c:strCache>
                <c:ptCount val="1"/>
                <c:pt idx="0">
                  <c:v>Naujos DV, proc.</c:v>
                </c:pt>
              </c:strCache>
            </c:strRef>
          </c:tx>
          <c:spPr>
            <a:solidFill>
              <a:srgbClr val="FF0000"/>
            </a:solidFill>
            <a:ln>
              <a:noFill/>
            </a:ln>
            <a:effectLst/>
          </c:spPr>
          <c:invertIfNegative val="0"/>
          <c:dLbls>
            <c:dLbl>
              <c:idx val="0"/>
              <c:layout>
                <c:manualLayout>
                  <c:x val="4.2181470342361321E-17"/>
                  <c:y val="-1.3194247723559547E-2"/>
                </c:manualLayout>
              </c:layout>
              <c:tx>
                <c:rich>
                  <a:bodyPr/>
                  <a:lstStyle/>
                  <a:p>
                    <a:fld id="{EB035A24-69BB-4921-AFA3-37A6E12470EE}"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05D9-4AF4-AB7E-A9762940A194}"/>
                </c:ext>
              </c:extLst>
            </c:dLbl>
            <c:dLbl>
              <c:idx val="1"/>
              <c:tx>
                <c:rich>
                  <a:bodyPr/>
                  <a:lstStyle/>
                  <a:p>
                    <a:fld id="{15D84F46-4B0C-4E1D-AD95-F3E5B8B2204D}"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05D9-4AF4-AB7E-A9762940A194}"/>
                </c:ext>
              </c:extLst>
            </c:dLbl>
            <c:dLbl>
              <c:idx val="2"/>
              <c:tx>
                <c:rich>
                  <a:bodyPr/>
                  <a:lstStyle/>
                  <a:p>
                    <a:fld id="{70E6452D-5F60-4F86-9482-2D5C4EC822DF}"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05D9-4AF4-AB7E-A9762940A194}"/>
                </c:ext>
              </c:extLst>
            </c:dLbl>
            <c:dLbl>
              <c:idx val="3"/>
              <c:tx>
                <c:rich>
                  <a:bodyPr/>
                  <a:lstStyle/>
                  <a:p>
                    <a:fld id="{F7AFF10F-4A84-49CF-86C2-ADB9C662D911}"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05D9-4AF4-AB7E-A9762940A194}"/>
                </c:ext>
              </c:extLst>
            </c:dLbl>
            <c:dLbl>
              <c:idx val="4"/>
              <c:tx>
                <c:rich>
                  <a:bodyPr/>
                  <a:lstStyle/>
                  <a:p>
                    <a:fld id="{4B5BBC5A-5C91-40A9-B1E9-EF3F195616EC}"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05D9-4AF4-AB7E-A9762940A194}"/>
                </c:ext>
              </c:extLst>
            </c:dLbl>
            <c:dLbl>
              <c:idx val="5"/>
              <c:tx>
                <c:rich>
                  <a:bodyPr/>
                  <a:lstStyle/>
                  <a:p>
                    <a:fld id="{23F52AF3-1F6B-4D90-8973-1235E07EF7BD}"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5D9-4AF4-AB7E-A9762940A194}"/>
                </c:ext>
              </c:extLst>
            </c:dLbl>
            <c:dLbl>
              <c:idx val="6"/>
              <c:tx>
                <c:rich>
                  <a:bodyPr/>
                  <a:lstStyle/>
                  <a:p>
                    <a:fld id="{BC8298AA-ADA8-4670-A683-9775BCFDF831}" type="VALUE">
                      <a:rPr lang="en-US" smtClean="0"/>
                      <a:pPr/>
                      <a:t>[REIKŠMĖ]</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5D9-4AF4-AB7E-A9762940A19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Lapas1!$A$2:$A$8</c:f>
              <c:strCache>
                <c:ptCount val="7"/>
                <c:pt idx="0">
                  <c:v>Jonavos r. VVG</c:v>
                </c:pt>
                <c:pt idx="1">
                  <c:v>Telšių r. ir Rietavo VVG</c:v>
                </c:pt>
                <c:pt idx="2">
                  <c:v>Skuodo r. VVG</c:v>
                </c:pt>
                <c:pt idx="3">
                  <c:v>Kalvarijos VVG</c:v>
                </c:pt>
                <c:pt idx="4">
                  <c:v>Varėnos krašto VVG</c:v>
                </c:pt>
                <c:pt idx="5">
                  <c:v>Anykščių r. VVG</c:v>
                </c:pt>
                <c:pt idx="6">
                  <c:v>Kretingos r. VVG</c:v>
                </c:pt>
              </c:strCache>
            </c:strRef>
          </c:cat>
          <c:val>
            <c:numRef>
              <c:f>Lapas1!$E$2:$E$8</c:f>
              <c:numCache>
                <c:formatCode>General</c:formatCode>
                <c:ptCount val="7"/>
                <c:pt idx="0">
                  <c:v>13.04</c:v>
                </c:pt>
                <c:pt idx="1">
                  <c:v>61.22</c:v>
                </c:pt>
                <c:pt idx="2">
                  <c:v>40.909999999999997</c:v>
                </c:pt>
                <c:pt idx="3">
                  <c:v>35.71</c:v>
                </c:pt>
                <c:pt idx="4">
                  <c:v>31.52</c:v>
                </c:pt>
                <c:pt idx="5">
                  <c:v>28.13</c:v>
                </c:pt>
                <c:pt idx="6">
                  <c:v>53.33</c:v>
                </c:pt>
              </c:numCache>
            </c:numRef>
          </c:val>
          <c:extLst>
            <c:ext xmlns:c16="http://schemas.microsoft.com/office/drawing/2014/chart" uri="{C3380CC4-5D6E-409C-BE32-E72D297353CC}">
              <c16:uniqueId val="{00000006-05D9-4AF4-AB7E-A9762940A194}"/>
            </c:ext>
          </c:extLst>
        </c:ser>
        <c:dLbls>
          <c:showLegendKey val="0"/>
          <c:showVal val="0"/>
          <c:showCatName val="0"/>
          <c:showSerName val="0"/>
          <c:showPercent val="0"/>
          <c:showBubbleSize val="0"/>
        </c:dLbls>
        <c:gapWidth val="182"/>
        <c:axId val="379078240"/>
        <c:axId val="379080536"/>
      </c:barChart>
      <c:catAx>
        <c:axId val="379078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t-LT"/>
          </a:p>
        </c:txPr>
        <c:crossAx val="379080536"/>
        <c:crosses val="autoZero"/>
        <c:auto val="1"/>
        <c:lblAlgn val="ctr"/>
        <c:lblOffset val="100"/>
        <c:noMultiLvlLbl val="0"/>
      </c:catAx>
      <c:valAx>
        <c:axId val="379080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79078240"/>
        <c:crosses val="autoZero"/>
        <c:crossBetween val="between"/>
      </c:valAx>
      <c:spPr>
        <a:noFill/>
        <a:ln>
          <a:noFill/>
        </a:ln>
        <a:effectLst/>
      </c:spPr>
    </c:plotArea>
    <c:legend>
      <c:legendPos val="b"/>
      <c:layout>
        <c:manualLayout>
          <c:xMode val="edge"/>
          <c:yMode val="edge"/>
          <c:x val="2.7933302987687366E-2"/>
          <c:y val="0.937374958890275"/>
          <c:w val="0.95205270178156121"/>
          <c:h val="6.262504110972499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0.18217</cdr:x>
      <cdr:y>0.36438</cdr:y>
    </cdr:from>
    <cdr:to>
      <cdr:x>0.33036</cdr:x>
      <cdr:y>0.77187</cdr:y>
    </cdr:to>
    <cdr:sp macro="" textlink="">
      <cdr:nvSpPr>
        <cdr:cNvPr id="3" name="Laisva forma: figūra 2">
          <a:extLst xmlns:a="http://schemas.openxmlformats.org/drawingml/2006/main">
            <a:ext uri="{FF2B5EF4-FFF2-40B4-BE49-F238E27FC236}">
              <a16:creationId xmlns:a16="http://schemas.microsoft.com/office/drawing/2014/main" id="{B3B8F2FF-0676-43A4-B9B9-49BF1C8D3182}"/>
            </a:ext>
          </a:extLst>
        </cdr:cNvPr>
        <cdr:cNvSpPr/>
      </cdr:nvSpPr>
      <cdr:spPr>
        <a:xfrm xmlns:a="http://schemas.openxmlformats.org/drawingml/2006/main">
          <a:off x="2166888" y="2205967"/>
          <a:ext cx="1762707" cy="2466990"/>
        </a:xfrm>
        <a:custGeom xmlns:a="http://schemas.openxmlformats.org/drawingml/2006/main">
          <a:avLst/>
          <a:gdLst>
            <a:gd name="connsiteX0" fmla="*/ 142313 w 1743098"/>
            <a:gd name="connsiteY0" fmla="*/ 219100 h 2269974"/>
            <a:gd name="connsiteX1" fmla="*/ 37538 w 1743098"/>
            <a:gd name="connsiteY1" fmla="*/ 1657375 h 2269974"/>
            <a:gd name="connsiteX2" fmla="*/ 637613 w 1743098"/>
            <a:gd name="connsiteY2" fmla="*/ 2228875 h 2269974"/>
            <a:gd name="connsiteX3" fmla="*/ 1542488 w 1743098"/>
            <a:gd name="connsiteY3" fmla="*/ 2095525 h 2269974"/>
            <a:gd name="connsiteX4" fmla="*/ 1742513 w 1743098"/>
            <a:gd name="connsiteY4" fmla="*/ 1066825 h 2269974"/>
            <a:gd name="connsiteX5" fmla="*/ 1513913 w 1743098"/>
            <a:gd name="connsiteY5" fmla="*/ 247675 h 2269974"/>
            <a:gd name="connsiteX6" fmla="*/ 790013 w 1743098"/>
            <a:gd name="connsiteY6" fmla="*/ 9550 h 2269974"/>
            <a:gd name="connsiteX7" fmla="*/ 142313 w 1743098"/>
            <a:gd name="connsiteY7" fmla="*/ 219100 h 226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3098" h="2269974">
              <a:moveTo>
                <a:pt x="142313" y="219100"/>
              </a:moveTo>
              <a:cubicBezTo>
                <a:pt x="16900" y="493738"/>
                <a:pt x="-45012" y="1322413"/>
                <a:pt x="37538" y="1657375"/>
              </a:cubicBezTo>
              <a:cubicBezTo>
                <a:pt x="120088" y="1992337"/>
                <a:pt x="386788" y="2155850"/>
                <a:pt x="637613" y="2228875"/>
              </a:cubicBezTo>
              <a:cubicBezTo>
                <a:pt x="888438" y="2301900"/>
                <a:pt x="1358338" y="2289200"/>
                <a:pt x="1542488" y="2095525"/>
              </a:cubicBezTo>
              <a:cubicBezTo>
                <a:pt x="1726638" y="1901850"/>
                <a:pt x="1747275" y="1374800"/>
                <a:pt x="1742513" y="1066825"/>
              </a:cubicBezTo>
              <a:cubicBezTo>
                <a:pt x="1737751" y="758850"/>
                <a:pt x="1672663" y="423887"/>
                <a:pt x="1513913" y="247675"/>
              </a:cubicBezTo>
              <a:cubicBezTo>
                <a:pt x="1355163" y="71463"/>
                <a:pt x="1015438" y="15900"/>
                <a:pt x="790013" y="9550"/>
              </a:cubicBezTo>
              <a:cubicBezTo>
                <a:pt x="564588" y="3200"/>
                <a:pt x="267726" y="-55538"/>
                <a:pt x="142313" y="219100"/>
              </a:cubicBezTo>
              <a:close/>
            </a:path>
          </a:pathLst>
        </a:cu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lt-LT"/>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237FF-B94D-495C-BC59-00EE153967D3}" type="datetimeFigureOut">
              <a:rPr lang="lt-LT" smtClean="0"/>
              <a:t>2020-09-07</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F1E76-5476-4FD1-9890-93647936F2D2}" type="slidenum">
              <a:rPr lang="lt-LT" smtClean="0"/>
              <a:t>‹#›</a:t>
            </a:fld>
            <a:endParaRPr lang="lt-LT"/>
          </a:p>
        </p:txBody>
      </p:sp>
    </p:spTree>
    <p:extLst>
      <p:ext uri="{BB962C8B-B14F-4D97-AF65-F5344CB8AC3E}">
        <p14:creationId xmlns:p14="http://schemas.microsoft.com/office/powerpoint/2010/main" val="58108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37DE6B6-8EDF-4712-8B97-CBC6F7B3F5CB}"/>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1955B879-70FA-4B97-B31F-2452310383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4D91C92A-D043-40B5-9480-B5CC86313E60}"/>
              </a:ext>
            </a:extLst>
          </p:cNvPr>
          <p:cNvSpPr>
            <a:spLocks noGrp="1"/>
          </p:cNvSpPr>
          <p:nvPr>
            <p:ph type="dt" sz="half" idx="10"/>
          </p:nvPr>
        </p:nvSpPr>
        <p:spPr/>
        <p:txBody>
          <a:bodyPr/>
          <a:lstStyle/>
          <a:p>
            <a:fld id="{B6095D01-3135-42D0-81E4-765E0E3A4A22}" type="datetime1">
              <a:rPr lang="lt-LT" smtClean="0"/>
              <a:t>2020-09-07</a:t>
            </a:fld>
            <a:endParaRPr lang="lt-LT"/>
          </a:p>
        </p:txBody>
      </p:sp>
      <p:sp>
        <p:nvSpPr>
          <p:cNvPr id="5" name="Poraštės vietos rezervavimo ženklas 4">
            <a:extLst>
              <a:ext uri="{FF2B5EF4-FFF2-40B4-BE49-F238E27FC236}">
                <a16:creationId xmlns:a16="http://schemas.microsoft.com/office/drawing/2014/main" id="{1AE38432-D824-43A5-A67F-9AE8A79D266B}"/>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9E0A93C6-311E-4FD8-A7D2-EE3068B8C87A}"/>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271111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62CEA58-D643-4BC6-A61C-F46423CBE012}"/>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2FA99BD8-8571-4CD1-B96E-7D5BF0427483}"/>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A68069BA-45F1-4131-AB70-1320E52D3D9B}"/>
              </a:ext>
            </a:extLst>
          </p:cNvPr>
          <p:cNvSpPr>
            <a:spLocks noGrp="1"/>
          </p:cNvSpPr>
          <p:nvPr>
            <p:ph type="dt" sz="half" idx="10"/>
          </p:nvPr>
        </p:nvSpPr>
        <p:spPr/>
        <p:txBody>
          <a:bodyPr/>
          <a:lstStyle/>
          <a:p>
            <a:fld id="{13882836-7609-4866-9828-7B2D7A3E14EC}" type="datetime1">
              <a:rPr lang="lt-LT" smtClean="0"/>
              <a:t>2020-09-07</a:t>
            </a:fld>
            <a:endParaRPr lang="lt-LT"/>
          </a:p>
        </p:txBody>
      </p:sp>
      <p:sp>
        <p:nvSpPr>
          <p:cNvPr id="5" name="Poraštės vietos rezervavimo ženklas 4">
            <a:extLst>
              <a:ext uri="{FF2B5EF4-FFF2-40B4-BE49-F238E27FC236}">
                <a16:creationId xmlns:a16="http://schemas.microsoft.com/office/drawing/2014/main" id="{395157A0-B206-47A2-9D85-E0D2EA9E2FC3}"/>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95ECA021-36E5-47A7-BA86-8C06DD461D51}"/>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106141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E1221470-B78B-43A8-9009-0CD18FD4618E}"/>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C2BF5981-9131-48CE-B74F-F35656F3C8FC}"/>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2E625DEA-C481-45F1-897D-5E7DE687C74F}"/>
              </a:ext>
            </a:extLst>
          </p:cNvPr>
          <p:cNvSpPr>
            <a:spLocks noGrp="1"/>
          </p:cNvSpPr>
          <p:nvPr>
            <p:ph type="dt" sz="half" idx="10"/>
          </p:nvPr>
        </p:nvSpPr>
        <p:spPr/>
        <p:txBody>
          <a:bodyPr/>
          <a:lstStyle/>
          <a:p>
            <a:fld id="{EC835CED-4317-43CD-A428-9167745B49F9}" type="datetime1">
              <a:rPr lang="lt-LT" smtClean="0"/>
              <a:t>2020-09-07</a:t>
            </a:fld>
            <a:endParaRPr lang="lt-LT"/>
          </a:p>
        </p:txBody>
      </p:sp>
      <p:sp>
        <p:nvSpPr>
          <p:cNvPr id="5" name="Poraštės vietos rezervavimo ženklas 4">
            <a:extLst>
              <a:ext uri="{FF2B5EF4-FFF2-40B4-BE49-F238E27FC236}">
                <a16:creationId xmlns:a16="http://schemas.microsoft.com/office/drawing/2014/main" id="{9BD393C5-9AD7-4783-BFD7-A43842E3404D}"/>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B3B9DA28-F84D-4C3C-BB09-4DD94EBF74A3}"/>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104620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17B7D7-FBA3-449F-B1EC-BDF264235AF2}"/>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61AE9B79-89DE-4168-A730-3EC8E241B682}"/>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A6DBD09A-2E9C-4CE1-A59C-7ED478266E5D}"/>
              </a:ext>
            </a:extLst>
          </p:cNvPr>
          <p:cNvSpPr>
            <a:spLocks noGrp="1"/>
          </p:cNvSpPr>
          <p:nvPr>
            <p:ph type="dt" sz="half" idx="10"/>
          </p:nvPr>
        </p:nvSpPr>
        <p:spPr/>
        <p:txBody>
          <a:bodyPr/>
          <a:lstStyle/>
          <a:p>
            <a:fld id="{698CAE19-AE42-4D32-961B-E594C1E6C5D8}" type="datetime1">
              <a:rPr lang="lt-LT" smtClean="0"/>
              <a:t>2020-09-07</a:t>
            </a:fld>
            <a:endParaRPr lang="lt-LT"/>
          </a:p>
        </p:txBody>
      </p:sp>
      <p:sp>
        <p:nvSpPr>
          <p:cNvPr id="5" name="Poraštės vietos rezervavimo ženklas 4">
            <a:extLst>
              <a:ext uri="{FF2B5EF4-FFF2-40B4-BE49-F238E27FC236}">
                <a16:creationId xmlns:a16="http://schemas.microsoft.com/office/drawing/2014/main" id="{B8AD8F0E-C03B-4837-9A18-3A9D97FE0CA8}"/>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95F11CD-7258-46A1-B65B-C78DD31580E5}"/>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424156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FCD0D7-DD70-41E5-AEC1-A60582ECD4C7}"/>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244F3654-FFC1-4105-88EE-4EA68490F2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95E4DFE0-FEC4-4387-81E4-33B4FF13B5A8}"/>
              </a:ext>
            </a:extLst>
          </p:cNvPr>
          <p:cNvSpPr>
            <a:spLocks noGrp="1"/>
          </p:cNvSpPr>
          <p:nvPr>
            <p:ph type="dt" sz="half" idx="10"/>
          </p:nvPr>
        </p:nvSpPr>
        <p:spPr/>
        <p:txBody>
          <a:bodyPr/>
          <a:lstStyle/>
          <a:p>
            <a:fld id="{0E155FB2-B81D-456D-BB37-96CD536BA23E}" type="datetime1">
              <a:rPr lang="lt-LT" smtClean="0"/>
              <a:t>2020-09-07</a:t>
            </a:fld>
            <a:endParaRPr lang="lt-LT"/>
          </a:p>
        </p:txBody>
      </p:sp>
      <p:sp>
        <p:nvSpPr>
          <p:cNvPr id="5" name="Poraštės vietos rezervavimo ženklas 4">
            <a:extLst>
              <a:ext uri="{FF2B5EF4-FFF2-40B4-BE49-F238E27FC236}">
                <a16:creationId xmlns:a16="http://schemas.microsoft.com/office/drawing/2014/main" id="{9C7A79AF-0513-4DD9-BA8A-C50F8F4277EE}"/>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2D6190B3-1196-40A7-9C76-0EBA59CE246E}"/>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295304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6E16814-38DE-4259-9216-2A011EE49E9D}"/>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FA4CD3B4-7D0D-4290-88F3-C78C67F488E0}"/>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2F07ED84-BA33-434F-93AB-7CA538518650}"/>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656EADBE-58DB-4907-A333-A801002F72BE}"/>
              </a:ext>
            </a:extLst>
          </p:cNvPr>
          <p:cNvSpPr>
            <a:spLocks noGrp="1"/>
          </p:cNvSpPr>
          <p:nvPr>
            <p:ph type="dt" sz="half" idx="10"/>
          </p:nvPr>
        </p:nvSpPr>
        <p:spPr/>
        <p:txBody>
          <a:bodyPr/>
          <a:lstStyle/>
          <a:p>
            <a:fld id="{66296E7D-8C66-4896-9443-83F250BB85A5}" type="datetime1">
              <a:rPr lang="lt-LT" smtClean="0"/>
              <a:t>2020-09-07</a:t>
            </a:fld>
            <a:endParaRPr lang="lt-LT"/>
          </a:p>
        </p:txBody>
      </p:sp>
      <p:sp>
        <p:nvSpPr>
          <p:cNvPr id="6" name="Poraštės vietos rezervavimo ženklas 5">
            <a:extLst>
              <a:ext uri="{FF2B5EF4-FFF2-40B4-BE49-F238E27FC236}">
                <a16:creationId xmlns:a16="http://schemas.microsoft.com/office/drawing/2014/main" id="{CA79FEC5-8941-4604-B9E3-F0D1277C7A5A}"/>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D886FB0-18D5-43D8-AFD8-AC80199B2246}"/>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329977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475A7B-7E22-4392-9CBF-C60ABB63039C}"/>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2DD2ED08-6AA4-4DC6-A8B9-3F9C034A0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A990F882-7E9F-40F1-A54F-53B4BBBBC2A3}"/>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4D30FDF6-F458-4654-BBC5-B42350E98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3E2B19F6-5EC7-4FD1-B153-AD023086592E}"/>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348940B6-E0BC-4DF8-BFBB-EF91084B88EF}"/>
              </a:ext>
            </a:extLst>
          </p:cNvPr>
          <p:cNvSpPr>
            <a:spLocks noGrp="1"/>
          </p:cNvSpPr>
          <p:nvPr>
            <p:ph type="dt" sz="half" idx="10"/>
          </p:nvPr>
        </p:nvSpPr>
        <p:spPr/>
        <p:txBody>
          <a:bodyPr/>
          <a:lstStyle/>
          <a:p>
            <a:fld id="{DEF17BBF-5C85-4121-AF2C-5E81A4930DDD}" type="datetime1">
              <a:rPr lang="lt-LT" smtClean="0"/>
              <a:t>2020-09-07</a:t>
            </a:fld>
            <a:endParaRPr lang="lt-LT"/>
          </a:p>
        </p:txBody>
      </p:sp>
      <p:sp>
        <p:nvSpPr>
          <p:cNvPr id="8" name="Poraštės vietos rezervavimo ženklas 7">
            <a:extLst>
              <a:ext uri="{FF2B5EF4-FFF2-40B4-BE49-F238E27FC236}">
                <a16:creationId xmlns:a16="http://schemas.microsoft.com/office/drawing/2014/main" id="{331C0237-F4D4-4288-B628-99D0DDFA7CC1}"/>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82428793-0340-48C6-A980-043FE069DE08}"/>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184642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6DD206F-C581-4D21-BE4B-218700C83363}"/>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4324AACD-EFD3-461D-9346-53870165C4D6}"/>
              </a:ext>
            </a:extLst>
          </p:cNvPr>
          <p:cNvSpPr>
            <a:spLocks noGrp="1"/>
          </p:cNvSpPr>
          <p:nvPr>
            <p:ph type="dt" sz="half" idx="10"/>
          </p:nvPr>
        </p:nvSpPr>
        <p:spPr/>
        <p:txBody>
          <a:bodyPr/>
          <a:lstStyle/>
          <a:p>
            <a:fld id="{2B07CFFE-ADAF-4BD1-A56C-18FF3610264C}" type="datetime1">
              <a:rPr lang="lt-LT" smtClean="0"/>
              <a:t>2020-09-07</a:t>
            </a:fld>
            <a:endParaRPr lang="lt-LT"/>
          </a:p>
        </p:txBody>
      </p:sp>
      <p:sp>
        <p:nvSpPr>
          <p:cNvPr id="4" name="Poraštės vietos rezervavimo ženklas 3">
            <a:extLst>
              <a:ext uri="{FF2B5EF4-FFF2-40B4-BE49-F238E27FC236}">
                <a16:creationId xmlns:a16="http://schemas.microsoft.com/office/drawing/2014/main" id="{17BDA849-D5B5-4FA3-9FAE-FB9DC5D49857}"/>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BF1E6DCF-465C-41AE-9A42-3800E137E3A6}"/>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297313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ECCA995C-420D-47FA-9E64-1BA099326538}"/>
              </a:ext>
            </a:extLst>
          </p:cNvPr>
          <p:cNvSpPr>
            <a:spLocks noGrp="1"/>
          </p:cNvSpPr>
          <p:nvPr>
            <p:ph type="dt" sz="half" idx="10"/>
          </p:nvPr>
        </p:nvSpPr>
        <p:spPr/>
        <p:txBody>
          <a:bodyPr/>
          <a:lstStyle/>
          <a:p>
            <a:fld id="{4B2B0F11-220D-4591-824C-5D68B601E6F3}" type="datetime1">
              <a:rPr lang="lt-LT" smtClean="0"/>
              <a:t>2020-09-07</a:t>
            </a:fld>
            <a:endParaRPr lang="lt-LT"/>
          </a:p>
        </p:txBody>
      </p:sp>
      <p:sp>
        <p:nvSpPr>
          <p:cNvPr id="3" name="Poraštės vietos rezervavimo ženklas 2">
            <a:extLst>
              <a:ext uri="{FF2B5EF4-FFF2-40B4-BE49-F238E27FC236}">
                <a16:creationId xmlns:a16="http://schemas.microsoft.com/office/drawing/2014/main" id="{F8C53D4D-C8E5-48A3-BE11-63B7B54A048C}"/>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84596414-4011-4629-A24B-1AAAEBA07345}"/>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388620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C3C980B-EBAF-447C-9B47-B477A75586DB}"/>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9B34DEB6-D962-4B8E-8119-13C6AA20A8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3398D90E-0379-4268-9E51-9ED21786A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A0358BB6-06A0-4C41-ACA2-0B82AF791270}"/>
              </a:ext>
            </a:extLst>
          </p:cNvPr>
          <p:cNvSpPr>
            <a:spLocks noGrp="1"/>
          </p:cNvSpPr>
          <p:nvPr>
            <p:ph type="dt" sz="half" idx="10"/>
          </p:nvPr>
        </p:nvSpPr>
        <p:spPr/>
        <p:txBody>
          <a:bodyPr/>
          <a:lstStyle/>
          <a:p>
            <a:fld id="{8A4A91C2-4FBB-415A-BE57-9E52748D0EC4}" type="datetime1">
              <a:rPr lang="lt-LT" smtClean="0"/>
              <a:t>2020-09-07</a:t>
            </a:fld>
            <a:endParaRPr lang="lt-LT"/>
          </a:p>
        </p:txBody>
      </p:sp>
      <p:sp>
        <p:nvSpPr>
          <p:cNvPr id="6" name="Poraštės vietos rezervavimo ženklas 5">
            <a:extLst>
              <a:ext uri="{FF2B5EF4-FFF2-40B4-BE49-F238E27FC236}">
                <a16:creationId xmlns:a16="http://schemas.microsoft.com/office/drawing/2014/main" id="{BA867570-DDC1-4845-AAFA-25DE7BE5884D}"/>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16C18BF-8972-46D5-9864-43EFA27B9385}"/>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144698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5D47B4F-FE13-4762-8132-33D519A8CE2C}"/>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A71AE7BE-E11F-46A5-80E8-1D68EE359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396A7734-9238-4792-B58A-1292A01C3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E450B169-11B2-48FB-B2CD-CC40487447FF}"/>
              </a:ext>
            </a:extLst>
          </p:cNvPr>
          <p:cNvSpPr>
            <a:spLocks noGrp="1"/>
          </p:cNvSpPr>
          <p:nvPr>
            <p:ph type="dt" sz="half" idx="10"/>
          </p:nvPr>
        </p:nvSpPr>
        <p:spPr/>
        <p:txBody>
          <a:bodyPr/>
          <a:lstStyle/>
          <a:p>
            <a:fld id="{8FD6F155-7F83-4187-9635-E73EFD9FD46B}" type="datetime1">
              <a:rPr lang="lt-LT" smtClean="0"/>
              <a:t>2020-09-07</a:t>
            </a:fld>
            <a:endParaRPr lang="lt-LT"/>
          </a:p>
        </p:txBody>
      </p:sp>
      <p:sp>
        <p:nvSpPr>
          <p:cNvPr id="6" name="Poraštės vietos rezervavimo ženklas 5">
            <a:extLst>
              <a:ext uri="{FF2B5EF4-FFF2-40B4-BE49-F238E27FC236}">
                <a16:creationId xmlns:a16="http://schemas.microsoft.com/office/drawing/2014/main" id="{B67A277E-0782-4546-AE9E-D56FC5AC5B13}"/>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761D890-E36E-4167-AC9C-EC6E0A839A98}"/>
              </a:ext>
            </a:extLst>
          </p:cNvPr>
          <p:cNvSpPr>
            <a:spLocks noGrp="1"/>
          </p:cNvSpPr>
          <p:nvPr>
            <p:ph type="sldNum" sz="quarter" idx="12"/>
          </p:nvPr>
        </p:nvSpPr>
        <p:spPr/>
        <p:txBody>
          <a:bodyPr/>
          <a:lstStyle/>
          <a:p>
            <a:fld id="{D5A1CB68-3A0A-48E3-8096-82046C818AA2}" type="slidenum">
              <a:rPr lang="lt-LT" smtClean="0"/>
              <a:t>‹#›</a:t>
            </a:fld>
            <a:endParaRPr lang="lt-LT"/>
          </a:p>
        </p:txBody>
      </p:sp>
    </p:spTree>
    <p:extLst>
      <p:ext uri="{BB962C8B-B14F-4D97-AF65-F5344CB8AC3E}">
        <p14:creationId xmlns:p14="http://schemas.microsoft.com/office/powerpoint/2010/main" val="50866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A3DC3967-A300-4BA3-BD25-E7FFFFDDD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7012D704-174E-4DF6-A8D1-E6C4D83D5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229EE0C4-DBC3-4D35-8F4F-B570F8420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AA548-DC6A-4976-8717-7F5D49DDB24E}" type="datetime1">
              <a:rPr lang="lt-LT" smtClean="0"/>
              <a:t>2020-09-07</a:t>
            </a:fld>
            <a:endParaRPr lang="lt-LT"/>
          </a:p>
        </p:txBody>
      </p:sp>
      <p:sp>
        <p:nvSpPr>
          <p:cNvPr id="5" name="Poraštės vietos rezervavimo ženklas 4">
            <a:extLst>
              <a:ext uri="{FF2B5EF4-FFF2-40B4-BE49-F238E27FC236}">
                <a16:creationId xmlns:a16="http://schemas.microsoft.com/office/drawing/2014/main" id="{78CA87B8-F42D-453B-9B4F-C3E1E989F5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F0320F47-548A-4510-B063-EB863492EC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1CB68-3A0A-48E3-8096-82046C818AA2}" type="slidenum">
              <a:rPr lang="lt-LT" smtClean="0"/>
              <a:t>‹#›</a:t>
            </a:fld>
            <a:endParaRPr lang="lt-LT"/>
          </a:p>
        </p:txBody>
      </p:sp>
    </p:spTree>
    <p:extLst>
      <p:ext uri="{BB962C8B-B14F-4D97-AF65-F5344CB8AC3E}">
        <p14:creationId xmlns:p14="http://schemas.microsoft.com/office/powerpoint/2010/main" val="169706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allwhitebackground.com/gold.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Paveikslėlis, kuriame yra teptukas, žaidimas&#10;&#10;Automatiškai sugeneruotas aprašymas">
            <a:extLst>
              <a:ext uri="{FF2B5EF4-FFF2-40B4-BE49-F238E27FC236}">
                <a16:creationId xmlns:a16="http://schemas.microsoft.com/office/drawing/2014/main" id="{79C9EE3A-E25E-4885-B7D1-731C308ACFAF}"/>
              </a:ext>
            </a:extLst>
          </p:cNvPr>
          <p:cNvPicPr>
            <a:picLocks noChangeAspect="1"/>
          </p:cNvPicPr>
          <p:nvPr/>
        </p:nvPicPr>
        <p:blipFill>
          <a:blip r:embed="rId2">
            <a:alphaModFix amt="67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80494"/>
            <a:ext cx="11891897" cy="5717652"/>
          </a:xfrm>
          <a:prstGeom prst="rect">
            <a:avLst/>
          </a:prstGeom>
        </p:spPr>
      </p:pic>
      <p:sp>
        <p:nvSpPr>
          <p:cNvPr id="3" name="Turinio vietos rezervavimo ženklas 2">
            <a:extLst>
              <a:ext uri="{FF2B5EF4-FFF2-40B4-BE49-F238E27FC236}">
                <a16:creationId xmlns:a16="http://schemas.microsoft.com/office/drawing/2014/main" id="{2DD2F391-ECA0-4746-8DD0-1EB61D37418D}"/>
              </a:ext>
            </a:extLst>
          </p:cNvPr>
          <p:cNvSpPr>
            <a:spLocks noGrp="1"/>
          </p:cNvSpPr>
          <p:nvPr>
            <p:ph idx="1"/>
          </p:nvPr>
        </p:nvSpPr>
        <p:spPr>
          <a:xfrm>
            <a:off x="5519670" y="3189801"/>
            <a:ext cx="8976575" cy="2046673"/>
          </a:xfrm>
        </p:spPr>
        <p:txBody>
          <a:bodyPr>
            <a:normAutofit lnSpcReduction="10000"/>
          </a:bodyPr>
          <a:lstStyle/>
          <a:p>
            <a:pPr marL="0" indent="0">
              <a:buNone/>
            </a:pPr>
            <a:r>
              <a:rPr lang="lt-LT" sz="3000" b="1" dirty="0">
                <a:latin typeface="+mj-lt"/>
              </a:rPr>
              <a:t>LEADER vietos plėtros strategijų</a:t>
            </a:r>
          </a:p>
          <a:p>
            <a:pPr marL="0" indent="0">
              <a:buNone/>
            </a:pPr>
            <a:r>
              <a:rPr lang="lt-LT" sz="3000" b="1" dirty="0">
                <a:latin typeface="+mj-lt"/>
              </a:rPr>
              <a:t>įgyvendinimo pažangos </a:t>
            </a:r>
          </a:p>
          <a:p>
            <a:pPr marL="0" indent="0">
              <a:buNone/>
            </a:pPr>
            <a:r>
              <a:rPr lang="lt-LT" sz="3000" b="1" dirty="0">
                <a:latin typeface="+mj-lt"/>
              </a:rPr>
              <a:t>Galutinių tarpinio vertinimo rezultatų </a:t>
            </a:r>
          </a:p>
          <a:p>
            <a:pPr marL="0" indent="0">
              <a:buNone/>
            </a:pPr>
            <a:r>
              <a:rPr lang="lt-LT" sz="3000" b="1" dirty="0">
                <a:latin typeface="+mj-lt"/>
              </a:rPr>
              <a:t>apžvalga (II)</a:t>
            </a:r>
          </a:p>
        </p:txBody>
      </p:sp>
      <p:sp>
        <p:nvSpPr>
          <p:cNvPr id="2" name="TextBox 1">
            <a:extLst>
              <a:ext uri="{FF2B5EF4-FFF2-40B4-BE49-F238E27FC236}">
                <a16:creationId xmlns:a16="http://schemas.microsoft.com/office/drawing/2014/main" id="{6F9DFC70-F5BD-4C8D-AD66-C327BCAFFC76}"/>
              </a:ext>
            </a:extLst>
          </p:cNvPr>
          <p:cNvSpPr txBox="1"/>
          <p:nvPr/>
        </p:nvSpPr>
        <p:spPr>
          <a:xfrm>
            <a:off x="913195" y="5798145"/>
            <a:ext cx="7464930" cy="923330"/>
          </a:xfrm>
          <a:prstGeom prst="rect">
            <a:avLst/>
          </a:prstGeom>
          <a:noFill/>
        </p:spPr>
        <p:txBody>
          <a:bodyPr wrap="square" rtlCol="0">
            <a:spAutoFit/>
          </a:bodyPr>
          <a:lstStyle/>
          <a:p>
            <a:r>
              <a:rPr lang="lt-LT" dirty="0"/>
              <a:t>Žemės ūkio ministerija</a:t>
            </a:r>
          </a:p>
          <a:p>
            <a:r>
              <a:rPr lang="lt-LT" dirty="0"/>
              <a:t>2020 m. rugsėjo 3 d.</a:t>
            </a:r>
          </a:p>
          <a:p>
            <a:r>
              <a:rPr lang="lt-LT" dirty="0"/>
              <a:t>IV projektų atrankos komiteto posėdis posėdis</a:t>
            </a:r>
          </a:p>
        </p:txBody>
      </p:sp>
      <p:sp>
        <p:nvSpPr>
          <p:cNvPr id="4" name="Skaidrės numerio vietos rezervavimo ženklas 3">
            <a:extLst>
              <a:ext uri="{FF2B5EF4-FFF2-40B4-BE49-F238E27FC236}">
                <a16:creationId xmlns:a16="http://schemas.microsoft.com/office/drawing/2014/main" id="{415191B3-EE93-4F1E-9945-F8462338EAC3}"/>
              </a:ext>
            </a:extLst>
          </p:cNvPr>
          <p:cNvSpPr>
            <a:spLocks noGrp="1"/>
          </p:cNvSpPr>
          <p:nvPr>
            <p:ph type="sldNum" sz="quarter" idx="12"/>
          </p:nvPr>
        </p:nvSpPr>
        <p:spPr/>
        <p:txBody>
          <a:bodyPr/>
          <a:lstStyle/>
          <a:p>
            <a:fld id="{D5A1CB68-3A0A-48E3-8096-82046C818AA2}" type="slidenum">
              <a:rPr lang="lt-LT" smtClean="0"/>
              <a:t>1</a:t>
            </a:fld>
            <a:endParaRPr lang="lt-LT"/>
          </a:p>
        </p:txBody>
      </p:sp>
    </p:spTree>
    <p:extLst>
      <p:ext uri="{BB962C8B-B14F-4D97-AF65-F5344CB8AC3E}">
        <p14:creationId xmlns:p14="http://schemas.microsoft.com/office/powerpoint/2010/main" val="4248101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CC327CF-3251-475D-88CD-C8355BE22301}"/>
              </a:ext>
            </a:extLst>
          </p:cNvPr>
          <p:cNvSpPr>
            <a:spLocks noGrp="1"/>
          </p:cNvSpPr>
          <p:nvPr>
            <p:ph type="title"/>
          </p:nvPr>
        </p:nvSpPr>
        <p:spPr>
          <a:xfrm>
            <a:off x="838200" y="272528"/>
            <a:ext cx="10515600" cy="537700"/>
          </a:xfrm>
        </p:spPr>
        <p:txBody>
          <a:bodyPr>
            <a:normAutofit fontScale="90000"/>
          </a:bodyPr>
          <a:lstStyle/>
          <a:p>
            <a:r>
              <a:rPr lang="lt-LT" dirty="0"/>
              <a:t>Finansinio rezultatyvumo pažanga</a:t>
            </a:r>
          </a:p>
        </p:txBody>
      </p:sp>
      <p:graphicFrame>
        <p:nvGraphicFramePr>
          <p:cNvPr id="16" name="Turinio vietos rezervavimo ženklas 15">
            <a:extLst>
              <a:ext uri="{FF2B5EF4-FFF2-40B4-BE49-F238E27FC236}">
                <a16:creationId xmlns:a16="http://schemas.microsoft.com/office/drawing/2014/main" id="{4D1AF96F-EE04-4FBE-8C64-714C354C3691}"/>
              </a:ext>
            </a:extLst>
          </p:cNvPr>
          <p:cNvGraphicFramePr>
            <a:graphicFrameLocks noGrp="1"/>
          </p:cNvGraphicFramePr>
          <p:nvPr>
            <p:ph idx="1"/>
            <p:extLst>
              <p:ext uri="{D42A27DB-BD31-4B8C-83A1-F6EECF244321}">
                <p14:modId xmlns:p14="http://schemas.microsoft.com/office/powerpoint/2010/main" val="452781272"/>
              </p:ext>
            </p:extLst>
          </p:nvPr>
        </p:nvGraphicFramePr>
        <p:xfrm>
          <a:off x="196770" y="810228"/>
          <a:ext cx="11759878" cy="5775244"/>
        </p:xfrm>
        <a:graphic>
          <a:graphicData uri="http://schemas.openxmlformats.org/drawingml/2006/chart">
            <c:chart xmlns:c="http://schemas.openxmlformats.org/drawingml/2006/chart" xmlns:r="http://schemas.openxmlformats.org/officeDocument/2006/relationships" r:id="rId2"/>
          </a:graphicData>
        </a:graphic>
      </p:graphicFrame>
      <p:sp>
        <p:nvSpPr>
          <p:cNvPr id="3" name="Skaidrės numerio vietos rezervavimo ženklas 2">
            <a:extLst>
              <a:ext uri="{FF2B5EF4-FFF2-40B4-BE49-F238E27FC236}">
                <a16:creationId xmlns:a16="http://schemas.microsoft.com/office/drawing/2014/main" id="{6E73F2E8-2985-41E7-AB0A-8A55EE86E7B8}"/>
              </a:ext>
            </a:extLst>
          </p:cNvPr>
          <p:cNvSpPr>
            <a:spLocks noGrp="1"/>
          </p:cNvSpPr>
          <p:nvPr>
            <p:ph type="sldNum" sz="quarter" idx="12"/>
          </p:nvPr>
        </p:nvSpPr>
        <p:spPr/>
        <p:txBody>
          <a:bodyPr/>
          <a:lstStyle/>
          <a:p>
            <a:fld id="{D5A1CB68-3A0A-48E3-8096-82046C818AA2}" type="slidenum">
              <a:rPr lang="lt-LT" smtClean="0"/>
              <a:t>10</a:t>
            </a:fld>
            <a:endParaRPr lang="lt-LT"/>
          </a:p>
        </p:txBody>
      </p:sp>
    </p:spTree>
    <p:extLst>
      <p:ext uri="{BB962C8B-B14F-4D97-AF65-F5344CB8AC3E}">
        <p14:creationId xmlns:p14="http://schemas.microsoft.com/office/powerpoint/2010/main" val="176889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CC327CF-3251-475D-88CD-C8355BE22301}"/>
              </a:ext>
            </a:extLst>
          </p:cNvPr>
          <p:cNvSpPr>
            <a:spLocks noGrp="1"/>
          </p:cNvSpPr>
          <p:nvPr>
            <p:ph type="title"/>
          </p:nvPr>
        </p:nvSpPr>
        <p:spPr>
          <a:xfrm>
            <a:off x="838200" y="272528"/>
            <a:ext cx="10515600" cy="537700"/>
          </a:xfrm>
        </p:spPr>
        <p:txBody>
          <a:bodyPr>
            <a:normAutofit fontScale="90000"/>
          </a:bodyPr>
          <a:lstStyle/>
          <a:p>
            <a:r>
              <a:rPr lang="lt-LT" dirty="0"/>
              <a:t>Fizinio rezultatyvumo pažanga</a:t>
            </a:r>
          </a:p>
        </p:txBody>
      </p:sp>
      <p:graphicFrame>
        <p:nvGraphicFramePr>
          <p:cNvPr id="16" name="Turinio vietos rezervavimo ženklas 15">
            <a:extLst>
              <a:ext uri="{FF2B5EF4-FFF2-40B4-BE49-F238E27FC236}">
                <a16:creationId xmlns:a16="http://schemas.microsoft.com/office/drawing/2014/main" id="{4D1AF96F-EE04-4FBE-8C64-714C354C3691}"/>
              </a:ext>
            </a:extLst>
          </p:cNvPr>
          <p:cNvGraphicFramePr>
            <a:graphicFrameLocks noGrp="1"/>
          </p:cNvGraphicFramePr>
          <p:nvPr>
            <p:ph idx="1"/>
            <p:extLst>
              <p:ext uri="{D42A27DB-BD31-4B8C-83A1-F6EECF244321}">
                <p14:modId xmlns:p14="http://schemas.microsoft.com/office/powerpoint/2010/main" val="2266801393"/>
              </p:ext>
            </p:extLst>
          </p:nvPr>
        </p:nvGraphicFramePr>
        <p:xfrm>
          <a:off x="196770" y="810228"/>
          <a:ext cx="11759878" cy="5775244"/>
        </p:xfrm>
        <a:graphic>
          <a:graphicData uri="http://schemas.openxmlformats.org/drawingml/2006/chart">
            <c:chart xmlns:c="http://schemas.openxmlformats.org/drawingml/2006/chart" xmlns:r="http://schemas.openxmlformats.org/officeDocument/2006/relationships" r:id="rId2"/>
          </a:graphicData>
        </a:graphic>
      </p:graphicFrame>
      <p:sp>
        <p:nvSpPr>
          <p:cNvPr id="3" name="Skaidrės numerio vietos rezervavimo ženklas 2">
            <a:extLst>
              <a:ext uri="{FF2B5EF4-FFF2-40B4-BE49-F238E27FC236}">
                <a16:creationId xmlns:a16="http://schemas.microsoft.com/office/drawing/2014/main" id="{991F858F-ACAE-4E43-9F21-32A7A37E1C0D}"/>
              </a:ext>
            </a:extLst>
          </p:cNvPr>
          <p:cNvSpPr>
            <a:spLocks noGrp="1"/>
          </p:cNvSpPr>
          <p:nvPr>
            <p:ph type="sldNum" sz="quarter" idx="12"/>
          </p:nvPr>
        </p:nvSpPr>
        <p:spPr/>
        <p:txBody>
          <a:bodyPr/>
          <a:lstStyle/>
          <a:p>
            <a:fld id="{D5A1CB68-3A0A-48E3-8096-82046C818AA2}" type="slidenum">
              <a:rPr lang="lt-LT" smtClean="0"/>
              <a:t>11</a:t>
            </a:fld>
            <a:endParaRPr lang="lt-LT"/>
          </a:p>
        </p:txBody>
      </p:sp>
    </p:spTree>
    <p:extLst>
      <p:ext uri="{BB962C8B-B14F-4D97-AF65-F5344CB8AC3E}">
        <p14:creationId xmlns:p14="http://schemas.microsoft.com/office/powerpoint/2010/main" val="183157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CC327CF-3251-475D-88CD-C8355BE22301}"/>
              </a:ext>
            </a:extLst>
          </p:cNvPr>
          <p:cNvSpPr>
            <a:spLocks noGrp="1"/>
          </p:cNvSpPr>
          <p:nvPr>
            <p:ph type="title"/>
          </p:nvPr>
        </p:nvSpPr>
        <p:spPr>
          <a:xfrm>
            <a:off x="838200" y="272528"/>
            <a:ext cx="10515600" cy="537700"/>
          </a:xfrm>
        </p:spPr>
        <p:txBody>
          <a:bodyPr>
            <a:normAutofit fontScale="90000"/>
          </a:bodyPr>
          <a:lstStyle/>
          <a:p>
            <a:r>
              <a:rPr lang="lt-LT" dirty="0"/>
              <a:t>Darbo vietų kūrimo rezultatyvumo pažanga (1)</a:t>
            </a:r>
          </a:p>
        </p:txBody>
      </p:sp>
      <p:graphicFrame>
        <p:nvGraphicFramePr>
          <p:cNvPr id="16" name="Turinio vietos rezervavimo ženklas 15">
            <a:extLst>
              <a:ext uri="{FF2B5EF4-FFF2-40B4-BE49-F238E27FC236}">
                <a16:creationId xmlns:a16="http://schemas.microsoft.com/office/drawing/2014/main" id="{4D1AF96F-EE04-4FBE-8C64-714C354C3691}"/>
              </a:ext>
            </a:extLst>
          </p:cNvPr>
          <p:cNvGraphicFramePr>
            <a:graphicFrameLocks noGrp="1"/>
          </p:cNvGraphicFramePr>
          <p:nvPr>
            <p:ph idx="1"/>
            <p:extLst>
              <p:ext uri="{D42A27DB-BD31-4B8C-83A1-F6EECF244321}">
                <p14:modId xmlns:p14="http://schemas.microsoft.com/office/powerpoint/2010/main" val="2709675192"/>
              </p:ext>
            </p:extLst>
          </p:nvPr>
        </p:nvGraphicFramePr>
        <p:xfrm>
          <a:off x="196770" y="810228"/>
          <a:ext cx="11759878" cy="5775244"/>
        </p:xfrm>
        <a:graphic>
          <a:graphicData uri="http://schemas.openxmlformats.org/drawingml/2006/chart">
            <c:chart xmlns:c="http://schemas.openxmlformats.org/drawingml/2006/chart" xmlns:r="http://schemas.openxmlformats.org/officeDocument/2006/relationships" r:id="rId2"/>
          </a:graphicData>
        </a:graphic>
      </p:graphicFrame>
      <p:sp>
        <p:nvSpPr>
          <p:cNvPr id="3" name="Skaidrės numerio vietos rezervavimo ženklas 2">
            <a:extLst>
              <a:ext uri="{FF2B5EF4-FFF2-40B4-BE49-F238E27FC236}">
                <a16:creationId xmlns:a16="http://schemas.microsoft.com/office/drawing/2014/main" id="{62E5AC3C-35EA-4C93-B0F1-FFBE7B9ABA7D}"/>
              </a:ext>
            </a:extLst>
          </p:cNvPr>
          <p:cNvSpPr>
            <a:spLocks noGrp="1"/>
          </p:cNvSpPr>
          <p:nvPr>
            <p:ph type="sldNum" sz="quarter" idx="12"/>
          </p:nvPr>
        </p:nvSpPr>
        <p:spPr/>
        <p:txBody>
          <a:bodyPr/>
          <a:lstStyle/>
          <a:p>
            <a:fld id="{D5A1CB68-3A0A-48E3-8096-82046C818AA2}" type="slidenum">
              <a:rPr lang="lt-LT" smtClean="0"/>
              <a:t>12</a:t>
            </a:fld>
            <a:endParaRPr lang="lt-LT"/>
          </a:p>
        </p:txBody>
      </p:sp>
    </p:spTree>
    <p:extLst>
      <p:ext uri="{BB962C8B-B14F-4D97-AF65-F5344CB8AC3E}">
        <p14:creationId xmlns:p14="http://schemas.microsoft.com/office/powerpoint/2010/main" val="35304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CC327CF-3251-475D-88CD-C8355BE22301}"/>
              </a:ext>
            </a:extLst>
          </p:cNvPr>
          <p:cNvSpPr>
            <a:spLocks noGrp="1"/>
          </p:cNvSpPr>
          <p:nvPr>
            <p:ph type="title"/>
          </p:nvPr>
        </p:nvSpPr>
        <p:spPr>
          <a:xfrm>
            <a:off x="838200" y="272528"/>
            <a:ext cx="10515600" cy="537700"/>
          </a:xfrm>
        </p:spPr>
        <p:txBody>
          <a:bodyPr>
            <a:normAutofit fontScale="90000"/>
          </a:bodyPr>
          <a:lstStyle/>
          <a:p>
            <a:r>
              <a:rPr lang="lt-LT" dirty="0"/>
              <a:t>Darbo vietų kūrimo rezultatyvumo pažanga (2)</a:t>
            </a:r>
          </a:p>
        </p:txBody>
      </p:sp>
      <p:graphicFrame>
        <p:nvGraphicFramePr>
          <p:cNvPr id="16" name="Turinio vietos rezervavimo ženklas 15">
            <a:extLst>
              <a:ext uri="{FF2B5EF4-FFF2-40B4-BE49-F238E27FC236}">
                <a16:creationId xmlns:a16="http://schemas.microsoft.com/office/drawing/2014/main" id="{4D1AF96F-EE04-4FBE-8C64-714C354C3691}"/>
              </a:ext>
            </a:extLst>
          </p:cNvPr>
          <p:cNvGraphicFramePr>
            <a:graphicFrameLocks noGrp="1"/>
          </p:cNvGraphicFramePr>
          <p:nvPr>
            <p:ph idx="1"/>
            <p:extLst>
              <p:ext uri="{D42A27DB-BD31-4B8C-83A1-F6EECF244321}">
                <p14:modId xmlns:p14="http://schemas.microsoft.com/office/powerpoint/2010/main" val="1296204453"/>
              </p:ext>
            </p:extLst>
          </p:nvPr>
        </p:nvGraphicFramePr>
        <p:xfrm>
          <a:off x="81023" y="737243"/>
          <a:ext cx="11894916" cy="6054082"/>
        </p:xfrm>
        <a:graphic>
          <a:graphicData uri="http://schemas.openxmlformats.org/drawingml/2006/chart">
            <c:chart xmlns:c="http://schemas.openxmlformats.org/drawingml/2006/chart" xmlns:r="http://schemas.openxmlformats.org/officeDocument/2006/relationships" r:id="rId2"/>
          </a:graphicData>
        </a:graphic>
      </p:graphicFrame>
      <p:sp>
        <p:nvSpPr>
          <p:cNvPr id="3" name="Skaidrės numerio vietos rezervavimo ženklas 2">
            <a:extLst>
              <a:ext uri="{FF2B5EF4-FFF2-40B4-BE49-F238E27FC236}">
                <a16:creationId xmlns:a16="http://schemas.microsoft.com/office/drawing/2014/main" id="{5BCB56E4-E797-4065-85A1-D5B46C5DFFD1}"/>
              </a:ext>
            </a:extLst>
          </p:cNvPr>
          <p:cNvSpPr>
            <a:spLocks noGrp="1"/>
          </p:cNvSpPr>
          <p:nvPr>
            <p:ph type="sldNum" sz="quarter" idx="12"/>
          </p:nvPr>
        </p:nvSpPr>
        <p:spPr/>
        <p:txBody>
          <a:bodyPr/>
          <a:lstStyle/>
          <a:p>
            <a:fld id="{D5A1CB68-3A0A-48E3-8096-82046C818AA2}" type="slidenum">
              <a:rPr lang="lt-LT" smtClean="0"/>
              <a:t>13</a:t>
            </a:fld>
            <a:endParaRPr lang="lt-LT"/>
          </a:p>
        </p:txBody>
      </p:sp>
    </p:spTree>
    <p:extLst>
      <p:ext uri="{BB962C8B-B14F-4D97-AF65-F5344CB8AC3E}">
        <p14:creationId xmlns:p14="http://schemas.microsoft.com/office/powerpoint/2010/main" val="40000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DC65CB50-71A6-42E9-B1ED-D1238899F4AC}"/>
              </a:ext>
            </a:extLst>
          </p:cNvPr>
          <p:cNvSpPr>
            <a:spLocks noGrp="1"/>
          </p:cNvSpPr>
          <p:nvPr>
            <p:ph idx="1"/>
          </p:nvPr>
        </p:nvSpPr>
        <p:spPr>
          <a:xfrm>
            <a:off x="838200" y="1485900"/>
            <a:ext cx="10515600" cy="4351338"/>
          </a:xfrm>
        </p:spPr>
        <p:txBody>
          <a:bodyPr/>
          <a:lstStyle/>
          <a:p>
            <a:pPr algn="just"/>
            <a:r>
              <a:rPr lang="lt-LT" dirty="0"/>
              <a:t>Netinkamai pasirinktas įgyvendinimo planas (pradėta nuo „minkštų“</a:t>
            </a:r>
            <a:r>
              <a:rPr lang="en-US" dirty="0"/>
              <a:t>, </a:t>
            </a:r>
            <a:r>
              <a:rPr lang="lt-LT" dirty="0"/>
              <a:t>smulkių projektų)</a:t>
            </a:r>
          </a:p>
          <a:p>
            <a:pPr algn="just"/>
            <a:r>
              <a:rPr lang="lt-LT" dirty="0"/>
              <a:t>Pasirinktos sudėtingos priemonės (trumpos teikimo grandinės, bendradarbiavimas tarp sektorių, socialinis verslas, bendruomeninis verslas</a:t>
            </a:r>
          </a:p>
          <a:p>
            <a:r>
              <a:rPr lang="lt-LT" dirty="0"/>
              <a:t>Numatyti per sudėtingi reikalavimai projektams</a:t>
            </a:r>
          </a:p>
          <a:p>
            <a:r>
              <a:rPr lang="lt-LT" dirty="0"/>
              <a:t>Vietos politiniai nesutarimai</a:t>
            </a:r>
          </a:p>
          <a:p>
            <a:r>
              <a:rPr lang="lt-LT" dirty="0"/>
              <a:t>Nesąžiningas pareiškėjų veikimas</a:t>
            </a:r>
          </a:p>
          <a:p>
            <a:r>
              <a:rPr lang="lt-LT" dirty="0"/>
              <a:t>Žmogiškųjų išteklių stoka</a:t>
            </a:r>
          </a:p>
        </p:txBody>
      </p:sp>
      <p:sp>
        <p:nvSpPr>
          <p:cNvPr id="4" name="Skaidrės numerio vietos rezervavimo ženklas 3">
            <a:extLst>
              <a:ext uri="{FF2B5EF4-FFF2-40B4-BE49-F238E27FC236}">
                <a16:creationId xmlns:a16="http://schemas.microsoft.com/office/drawing/2014/main" id="{85ACF9A2-863F-4178-BE3E-9865C380A9A7}"/>
              </a:ext>
            </a:extLst>
          </p:cNvPr>
          <p:cNvSpPr>
            <a:spLocks noGrp="1"/>
          </p:cNvSpPr>
          <p:nvPr>
            <p:ph type="sldNum" sz="quarter" idx="12"/>
          </p:nvPr>
        </p:nvSpPr>
        <p:spPr/>
        <p:txBody>
          <a:bodyPr/>
          <a:lstStyle/>
          <a:p>
            <a:fld id="{D5A1CB68-3A0A-48E3-8096-82046C818AA2}" type="slidenum">
              <a:rPr lang="lt-LT" smtClean="0"/>
              <a:t>14</a:t>
            </a:fld>
            <a:endParaRPr lang="lt-LT"/>
          </a:p>
        </p:txBody>
      </p:sp>
      <p:sp>
        <p:nvSpPr>
          <p:cNvPr id="5" name="Pavadinimas 1">
            <a:extLst>
              <a:ext uri="{FF2B5EF4-FFF2-40B4-BE49-F238E27FC236}">
                <a16:creationId xmlns:a16="http://schemas.microsoft.com/office/drawing/2014/main" id="{F950654D-0896-425E-B865-92B9C2E74676}"/>
              </a:ext>
            </a:extLst>
          </p:cNvPr>
          <p:cNvSpPr>
            <a:spLocks noGrp="1"/>
          </p:cNvSpPr>
          <p:nvPr>
            <p:ph type="title"/>
          </p:nvPr>
        </p:nvSpPr>
        <p:spPr>
          <a:xfrm>
            <a:off x="838200" y="365125"/>
            <a:ext cx="10515600" cy="873125"/>
          </a:xfrm>
        </p:spPr>
        <p:txBody>
          <a:bodyPr>
            <a:normAutofit/>
          </a:bodyPr>
          <a:lstStyle/>
          <a:p>
            <a:r>
              <a:rPr lang="lt-LT" dirty="0"/>
              <a:t>Pagrindinė problemos, kurias įvardijo VVG</a:t>
            </a:r>
          </a:p>
        </p:txBody>
      </p:sp>
    </p:spTree>
    <p:extLst>
      <p:ext uri="{BB962C8B-B14F-4D97-AF65-F5344CB8AC3E}">
        <p14:creationId xmlns:p14="http://schemas.microsoft.com/office/powerpoint/2010/main" val="2286844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urinio vietos rezervavimo ženklas 4" descr="Paveikslėlis, kuriame yra objektas&#10;&#10;Automatiškai sugeneruotas aprašymas">
            <a:extLst>
              <a:ext uri="{FF2B5EF4-FFF2-40B4-BE49-F238E27FC236}">
                <a16:creationId xmlns:a16="http://schemas.microsoft.com/office/drawing/2014/main" id="{9BAEFBD8-E506-4696-8957-B302C5AD0893}"/>
              </a:ext>
            </a:extLst>
          </p:cNvPr>
          <p:cNvPicPr>
            <a:picLocks noGrp="1" noChangeAspect="1"/>
          </p:cNvPicPr>
          <p:nvPr>
            <p:ph idx="1"/>
          </p:nvPr>
        </p:nvPicPr>
        <p:blipFill rotWithShape="1">
          <a:blip r:embed="rId2">
            <a:alphaModFix amt="66000"/>
            <a:extLst>
              <a:ext uri="{28A0092B-C50C-407E-A947-70E740481C1C}">
                <a14:useLocalDpi xmlns:a14="http://schemas.microsoft.com/office/drawing/2010/main" val="0"/>
              </a:ext>
            </a:extLst>
          </a:blip>
          <a:srcRect t="19905" b="20106"/>
          <a:stretch/>
        </p:blipFill>
        <p:spPr>
          <a:xfrm>
            <a:off x="617537" y="0"/>
            <a:ext cx="12191980" cy="6856718"/>
          </a:xfrm>
          <a:prstGeom prst="rect">
            <a:avLst/>
          </a:prstGeom>
        </p:spPr>
      </p:pic>
      <p:sp>
        <p:nvSpPr>
          <p:cNvPr id="6" name="TextBox 5">
            <a:extLst>
              <a:ext uri="{FF2B5EF4-FFF2-40B4-BE49-F238E27FC236}">
                <a16:creationId xmlns:a16="http://schemas.microsoft.com/office/drawing/2014/main" id="{FD3D44B3-8995-4E60-B945-BD3BC547F241}"/>
              </a:ext>
            </a:extLst>
          </p:cNvPr>
          <p:cNvSpPr txBox="1"/>
          <p:nvPr/>
        </p:nvSpPr>
        <p:spPr>
          <a:xfrm>
            <a:off x="4025735" y="2636321"/>
            <a:ext cx="4453248" cy="707886"/>
          </a:xfrm>
          <a:prstGeom prst="rect">
            <a:avLst/>
          </a:prstGeom>
          <a:noFill/>
        </p:spPr>
        <p:txBody>
          <a:bodyPr wrap="square" rtlCol="0">
            <a:spAutoFit/>
          </a:bodyPr>
          <a:lstStyle/>
          <a:p>
            <a:r>
              <a:rPr lang="lt-LT" sz="4000" dirty="0">
                <a:latin typeface="+mj-lt"/>
              </a:rPr>
              <a:t>Tolesni veiksmai</a:t>
            </a:r>
          </a:p>
        </p:txBody>
      </p:sp>
      <p:sp>
        <p:nvSpPr>
          <p:cNvPr id="2" name="Skaidrės numerio vietos rezervavimo ženklas 1">
            <a:extLst>
              <a:ext uri="{FF2B5EF4-FFF2-40B4-BE49-F238E27FC236}">
                <a16:creationId xmlns:a16="http://schemas.microsoft.com/office/drawing/2014/main" id="{F26249D9-73BD-4969-BCBA-BFE3525AB675}"/>
              </a:ext>
            </a:extLst>
          </p:cNvPr>
          <p:cNvSpPr>
            <a:spLocks noGrp="1"/>
          </p:cNvSpPr>
          <p:nvPr>
            <p:ph type="sldNum" sz="quarter" idx="12"/>
          </p:nvPr>
        </p:nvSpPr>
        <p:spPr/>
        <p:txBody>
          <a:bodyPr/>
          <a:lstStyle/>
          <a:p>
            <a:fld id="{D5A1CB68-3A0A-48E3-8096-82046C818AA2}" type="slidenum">
              <a:rPr lang="lt-LT" smtClean="0"/>
              <a:t>15</a:t>
            </a:fld>
            <a:endParaRPr lang="lt-LT"/>
          </a:p>
        </p:txBody>
      </p:sp>
    </p:spTree>
    <p:extLst>
      <p:ext uri="{BB962C8B-B14F-4D97-AF65-F5344CB8AC3E}">
        <p14:creationId xmlns:p14="http://schemas.microsoft.com/office/powerpoint/2010/main" val="2383804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CC327CF-3251-475D-88CD-C8355BE22301}"/>
              </a:ext>
            </a:extLst>
          </p:cNvPr>
          <p:cNvSpPr>
            <a:spLocks noGrp="1"/>
          </p:cNvSpPr>
          <p:nvPr>
            <p:ph type="title"/>
          </p:nvPr>
        </p:nvSpPr>
        <p:spPr>
          <a:xfrm>
            <a:off x="223837" y="142353"/>
            <a:ext cx="11849100" cy="537700"/>
          </a:xfrm>
        </p:spPr>
        <p:txBody>
          <a:bodyPr>
            <a:noAutofit/>
          </a:bodyPr>
          <a:lstStyle/>
          <a:p>
            <a:pPr algn="ctr"/>
            <a:r>
              <a:rPr lang="lt-LT" sz="3200" b="1" dirty="0"/>
              <a:t>VPS (nepasiekusiu min. pažangos lygio) pažanga per 2020 m. I pusmetį</a:t>
            </a:r>
          </a:p>
        </p:txBody>
      </p:sp>
      <p:sp>
        <p:nvSpPr>
          <p:cNvPr id="3" name="Skaidrės numerio vietos rezervavimo ženklas 2">
            <a:extLst>
              <a:ext uri="{FF2B5EF4-FFF2-40B4-BE49-F238E27FC236}">
                <a16:creationId xmlns:a16="http://schemas.microsoft.com/office/drawing/2014/main" id="{5BCB56E4-E797-4065-85A1-D5B46C5DFFD1}"/>
              </a:ext>
            </a:extLst>
          </p:cNvPr>
          <p:cNvSpPr>
            <a:spLocks noGrp="1"/>
          </p:cNvSpPr>
          <p:nvPr>
            <p:ph type="sldNum" sz="quarter" idx="12"/>
          </p:nvPr>
        </p:nvSpPr>
        <p:spPr/>
        <p:txBody>
          <a:bodyPr/>
          <a:lstStyle/>
          <a:p>
            <a:fld id="{D5A1CB68-3A0A-48E3-8096-82046C818AA2}" type="slidenum">
              <a:rPr lang="lt-LT" smtClean="0"/>
              <a:t>16</a:t>
            </a:fld>
            <a:endParaRPr lang="lt-LT"/>
          </a:p>
        </p:txBody>
      </p:sp>
      <p:graphicFrame>
        <p:nvGraphicFramePr>
          <p:cNvPr id="8" name="Turinio vietos rezervavimo ženklas 7">
            <a:extLst>
              <a:ext uri="{FF2B5EF4-FFF2-40B4-BE49-F238E27FC236}">
                <a16:creationId xmlns:a16="http://schemas.microsoft.com/office/drawing/2014/main" id="{65002489-1B07-4DE6-9EA3-A93A3B3AE941}"/>
              </a:ext>
            </a:extLst>
          </p:cNvPr>
          <p:cNvGraphicFramePr>
            <a:graphicFrameLocks noGrp="1"/>
          </p:cNvGraphicFramePr>
          <p:nvPr>
            <p:ph idx="1"/>
            <p:extLst>
              <p:ext uri="{D42A27DB-BD31-4B8C-83A1-F6EECF244321}">
                <p14:modId xmlns:p14="http://schemas.microsoft.com/office/powerpoint/2010/main" val="2941306268"/>
              </p:ext>
            </p:extLst>
          </p:nvPr>
        </p:nvGraphicFramePr>
        <p:xfrm>
          <a:off x="628650" y="810228"/>
          <a:ext cx="11039475" cy="5775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103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descr="Paveikslėlis, kuriame yra vanduo, vandenynas, paukštis, banga&#10;&#10;Automatiškai sugeneruotas aprašymas">
            <a:extLst>
              <a:ext uri="{FF2B5EF4-FFF2-40B4-BE49-F238E27FC236}">
                <a16:creationId xmlns:a16="http://schemas.microsoft.com/office/drawing/2014/main" id="{ABAB3398-D9C9-4B2D-B362-B5C94E25A1EE}"/>
              </a:ext>
            </a:extLst>
          </p:cNvPr>
          <p:cNvPicPr>
            <a:picLocks noChangeAspect="1"/>
          </p:cNvPicPr>
          <p:nvPr/>
        </p:nvPicPr>
        <p:blipFill rotWithShape="1">
          <a:blip r:embed="rId2">
            <a:alphaModFix amt="59000"/>
            <a:extLst>
              <a:ext uri="{28A0092B-C50C-407E-A947-70E740481C1C}">
                <a14:useLocalDpi xmlns:a14="http://schemas.microsoft.com/office/drawing/2010/main" val="0"/>
              </a:ext>
            </a:extLst>
          </a:blip>
          <a:srcRect t="16210" r="-2" b="22404"/>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2" name="Paveikslėlis 11" descr="Paveikslėlis, kuriame yra asmuo, moteris, raketė, ranka&#10;&#10;Automatiškai sugeneruotas aprašymas">
            <a:extLst>
              <a:ext uri="{FF2B5EF4-FFF2-40B4-BE49-F238E27FC236}">
                <a16:creationId xmlns:a16="http://schemas.microsoft.com/office/drawing/2014/main" id="{CB39FDA0-A5FA-477C-A9D1-ED1C11A3C319}"/>
              </a:ext>
            </a:extLst>
          </p:cNvPr>
          <p:cNvPicPr>
            <a:picLocks noChangeAspect="1"/>
          </p:cNvPicPr>
          <p:nvPr/>
        </p:nvPicPr>
        <p:blipFill rotWithShape="1">
          <a:blip r:embed="rId3">
            <a:alphaModFix amt="68000"/>
            <a:extLst>
              <a:ext uri="{28A0092B-C50C-407E-A947-70E740481C1C}">
                <a14:useLocalDpi xmlns:a14="http://schemas.microsoft.com/office/drawing/2010/main" val="0"/>
              </a:ext>
            </a:extLst>
          </a:blip>
          <a:srcRect t="23656" r="-1" b="6938"/>
          <a:stretch/>
        </p:blipFill>
        <p:spPr>
          <a:xfrm>
            <a:off x="4900526" y="3429000"/>
            <a:ext cx="7308975" cy="3428989"/>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6" name="Freeform: Shape 3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Pavadinimas 3">
            <a:extLst>
              <a:ext uri="{FF2B5EF4-FFF2-40B4-BE49-F238E27FC236}">
                <a16:creationId xmlns:a16="http://schemas.microsoft.com/office/drawing/2014/main" id="{F56AAE85-5437-4CA5-9994-CB0DEF01439F}"/>
              </a:ext>
            </a:extLst>
          </p:cNvPr>
          <p:cNvSpPr txBox="1">
            <a:spLocks noGrp="1"/>
          </p:cNvSpPr>
          <p:nvPr>
            <p:ph type="title"/>
          </p:nvPr>
        </p:nvSpPr>
        <p:spPr>
          <a:xfrm>
            <a:off x="448056" y="859536"/>
            <a:ext cx="4832802" cy="946511"/>
          </a:xfrm>
          <a:prstGeom prst="rect">
            <a:avLst/>
          </a:prstGeom>
        </p:spPr>
        <p:txBody>
          <a:bodyPr rtlCol="0">
            <a:normAutofit/>
          </a:bodyPr>
          <a:lstStyle/>
          <a:p>
            <a:r>
              <a:rPr lang="lt-LT" sz="3400" dirty="0">
                <a:latin typeface="+mj-lt"/>
              </a:rPr>
              <a:t>Veiksmai </a:t>
            </a:r>
          </a:p>
        </p:txBody>
      </p:sp>
      <p:sp>
        <p:nvSpPr>
          <p:cNvPr id="40" name="Rectangle 3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2" name="Rectangle 4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urinio vietos rezervavimo ženklas 2">
            <a:extLst>
              <a:ext uri="{FF2B5EF4-FFF2-40B4-BE49-F238E27FC236}">
                <a16:creationId xmlns:a16="http://schemas.microsoft.com/office/drawing/2014/main" id="{289F76C3-8CCA-413C-B6C2-707F595B9B67}"/>
              </a:ext>
            </a:extLst>
          </p:cNvPr>
          <p:cNvSpPr txBox="1">
            <a:spLocks/>
          </p:cNvSpPr>
          <p:nvPr/>
        </p:nvSpPr>
        <p:spPr>
          <a:xfrm>
            <a:off x="395717" y="2303090"/>
            <a:ext cx="4945868" cy="426039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t-LT" dirty="0"/>
              <a:t>Patikslinta VPS įgyvendinimo pažangos tarpinio vertinimo metodika, kurioje: </a:t>
            </a:r>
          </a:p>
          <a:p>
            <a:pPr algn="just"/>
            <a:r>
              <a:rPr lang="lt-LT" dirty="0"/>
              <a:t>numatytas vertinimo pratęsimas iki 2020 m. gruodžio 31 d.</a:t>
            </a:r>
          </a:p>
          <a:p>
            <a:pPr algn="just"/>
            <a:r>
              <a:rPr lang="lt-LT" dirty="0"/>
              <a:t>padidintos mažiausios siektinos pažangos reikšmės iki 50 proc. </a:t>
            </a:r>
          </a:p>
          <a:p>
            <a:pPr marL="0" indent="0" algn="just">
              <a:buNone/>
            </a:pPr>
            <a:r>
              <a:rPr lang="lt-LT" i="1" dirty="0">
                <a:solidFill>
                  <a:schemeClr val="accent5">
                    <a:lumMod val="75000"/>
                  </a:schemeClr>
                </a:solidFill>
              </a:rPr>
              <a:t>Keitimai atlikti atsižvelgiant į VVG tinklo rekomendacijas ir aptarus pakeitimus su visomis vietos veiklos grupėmis. </a:t>
            </a:r>
          </a:p>
          <a:p>
            <a:pPr marL="0" indent="0" algn="just">
              <a:buNone/>
            </a:pPr>
            <a:endParaRPr lang="lt-LT" dirty="0"/>
          </a:p>
        </p:txBody>
      </p:sp>
      <p:sp>
        <p:nvSpPr>
          <p:cNvPr id="2" name="Skaidrės numerio vietos rezervavimo ženklas 1">
            <a:extLst>
              <a:ext uri="{FF2B5EF4-FFF2-40B4-BE49-F238E27FC236}">
                <a16:creationId xmlns:a16="http://schemas.microsoft.com/office/drawing/2014/main" id="{A9FBF340-4140-45E7-A011-9C668A162BE7}"/>
              </a:ext>
            </a:extLst>
          </p:cNvPr>
          <p:cNvSpPr>
            <a:spLocks noGrp="1"/>
          </p:cNvSpPr>
          <p:nvPr>
            <p:ph type="sldNum" sz="quarter" idx="12"/>
          </p:nvPr>
        </p:nvSpPr>
        <p:spPr/>
        <p:txBody>
          <a:bodyPr/>
          <a:lstStyle/>
          <a:p>
            <a:fld id="{D5A1CB68-3A0A-48E3-8096-82046C818AA2}" type="slidenum">
              <a:rPr lang="lt-LT" smtClean="0"/>
              <a:t>17</a:t>
            </a:fld>
            <a:endParaRPr lang="lt-LT"/>
          </a:p>
        </p:txBody>
      </p:sp>
    </p:spTree>
    <p:extLst>
      <p:ext uri="{BB962C8B-B14F-4D97-AF65-F5344CB8AC3E}">
        <p14:creationId xmlns:p14="http://schemas.microsoft.com/office/powerpoint/2010/main" val="311642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aveikslėlis 15" descr="Paveikslėlis, kuriame yra laukas, asmuo, šaligatvis, pastatas&#10;&#10;Automatiškai sugeneruotas aprašymas">
            <a:extLst>
              <a:ext uri="{FF2B5EF4-FFF2-40B4-BE49-F238E27FC236}">
                <a16:creationId xmlns:a16="http://schemas.microsoft.com/office/drawing/2014/main" id="{DBA204BF-EAC5-430E-A6E7-496FCA28776C}"/>
              </a:ext>
            </a:extLst>
          </p:cNvPr>
          <p:cNvPicPr>
            <a:picLocks noChangeAspect="1"/>
          </p:cNvPicPr>
          <p:nvPr/>
        </p:nvPicPr>
        <p:blipFill rotWithShape="1">
          <a:blip r:embed="rId2">
            <a:alphaModFix amt="48000"/>
            <a:extLst>
              <a:ext uri="{28A0092B-C50C-407E-A947-70E740481C1C}">
                <a14:useLocalDpi xmlns:a14="http://schemas.microsoft.com/office/drawing/2010/main" val="0"/>
              </a:ext>
            </a:extLst>
          </a:blip>
          <a:srcRect t="11887" r="-2"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4" name="Paveikslėlis 13" descr="Paveikslėlis, kuriame yra žolė, laukas, vyras, šokinėjimas&#10;&#10;Automatiškai sugeneruotas aprašymas">
            <a:extLst>
              <a:ext uri="{FF2B5EF4-FFF2-40B4-BE49-F238E27FC236}">
                <a16:creationId xmlns:a16="http://schemas.microsoft.com/office/drawing/2014/main" id="{180D79B9-8DDE-4485-9E77-2E029544F993}"/>
              </a:ext>
            </a:extLst>
          </p:cNvPr>
          <p:cNvPicPr>
            <a:picLocks noChangeAspect="1"/>
          </p:cNvPicPr>
          <p:nvPr/>
        </p:nvPicPr>
        <p:blipFill rotWithShape="1">
          <a:blip r:embed="rId3">
            <a:alphaModFix amt="56000"/>
            <a:extLst>
              <a:ext uri="{28A0092B-C50C-407E-A947-70E740481C1C}">
                <a14:useLocalDpi xmlns:a14="http://schemas.microsoft.com/office/drawing/2010/main" val="0"/>
              </a:ext>
            </a:extLst>
          </a:blip>
          <a:srcRect t="7401" r="-2" b="3890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3" name="Freeform: Shape 2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Pavadinimas 8">
            <a:extLst>
              <a:ext uri="{FF2B5EF4-FFF2-40B4-BE49-F238E27FC236}">
                <a16:creationId xmlns:a16="http://schemas.microsoft.com/office/drawing/2014/main" id="{7BF6FE67-1501-454E-ACDF-31158132A6CA}"/>
              </a:ext>
            </a:extLst>
          </p:cNvPr>
          <p:cNvSpPr>
            <a:spLocks noGrp="1"/>
          </p:cNvSpPr>
          <p:nvPr>
            <p:ph type="title"/>
          </p:nvPr>
        </p:nvSpPr>
        <p:spPr>
          <a:xfrm>
            <a:off x="448056" y="859536"/>
            <a:ext cx="4832802" cy="1243584"/>
          </a:xfrm>
        </p:spPr>
        <p:txBody>
          <a:bodyPr vert="horz" lIns="91440" tIns="45720" rIns="91440" bIns="45720" rtlCol="0" anchor="ctr">
            <a:normAutofit/>
          </a:bodyPr>
          <a:lstStyle/>
          <a:p>
            <a:pPr>
              <a:spcAft>
                <a:spcPts val="600"/>
              </a:spcAft>
            </a:pPr>
            <a:r>
              <a:rPr lang="lt-LT" sz="3400" kern="1200" dirty="0">
                <a:solidFill>
                  <a:schemeClr val="tx1"/>
                </a:solidFill>
                <a:latin typeface="+mj-lt"/>
                <a:ea typeface="+mj-ea"/>
                <a:cs typeface="+mj-cs"/>
              </a:rPr>
              <a:t>Pagalba atsiliekančioms VVG</a:t>
            </a:r>
            <a:endParaRPr lang="en-US" sz="3400" kern="1200" dirty="0">
              <a:solidFill>
                <a:schemeClr val="tx1"/>
              </a:solidFill>
              <a:latin typeface="+mj-lt"/>
              <a:ea typeface="+mj-ea"/>
              <a:cs typeface="+mj-cs"/>
            </a:endParaRPr>
          </a:p>
        </p:txBody>
      </p:sp>
      <p:sp>
        <p:nvSpPr>
          <p:cNvPr id="27" name="Rectangle 2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9" name="Rectangle 2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Turinio vietos rezervavimo ženklas 2">
            <a:extLst>
              <a:ext uri="{FF2B5EF4-FFF2-40B4-BE49-F238E27FC236}">
                <a16:creationId xmlns:a16="http://schemas.microsoft.com/office/drawing/2014/main" id="{46D819DA-D847-41D9-AB1B-B68674566C19}"/>
              </a:ext>
            </a:extLst>
          </p:cNvPr>
          <p:cNvSpPr txBox="1">
            <a:spLocks/>
          </p:cNvSpPr>
          <p:nvPr/>
        </p:nvSpPr>
        <p:spPr>
          <a:xfrm>
            <a:off x="395717" y="2286275"/>
            <a:ext cx="4478640" cy="346834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lt-LT" dirty="0"/>
              <a:t>Įvykdytos ekspertinės konsultacijos</a:t>
            </a:r>
          </a:p>
          <a:p>
            <a:pPr algn="just"/>
            <a:r>
              <a:rPr lang="lt-LT" dirty="0"/>
              <a:t>Aptarti ir paruošti VPS pakeitimai</a:t>
            </a:r>
          </a:p>
          <a:p>
            <a:pPr algn="just"/>
            <a:r>
              <a:rPr lang="lt-LT" dirty="0"/>
              <a:t>Aptartos problemos ir pasiūlyti sprendimo būdai, įtraukti kitų sričių partneriai</a:t>
            </a:r>
          </a:p>
          <a:p>
            <a:pPr algn="just"/>
            <a:r>
              <a:rPr lang="lt-LT" dirty="0"/>
              <a:t>Teikiama nuolatinė ŽŪM, NMA ir VVG tinklo pagalba</a:t>
            </a:r>
          </a:p>
          <a:p>
            <a:pPr algn="just"/>
            <a:r>
              <a:rPr lang="lt-LT" dirty="0"/>
              <a:t>Suplanuota nuosekli stebėsena</a:t>
            </a:r>
          </a:p>
          <a:p>
            <a:endParaRPr lang="lt-LT" dirty="0"/>
          </a:p>
        </p:txBody>
      </p:sp>
      <p:sp>
        <p:nvSpPr>
          <p:cNvPr id="2" name="Skaidrės numerio vietos rezervavimo ženklas 1">
            <a:extLst>
              <a:ext uri="{FF2B5EF4-FFF2-40B4-BE49-F238E27FC236}">
                <a16:creationId xmlns:a16="http://schemas.microsoft.com/office/drawing/2014/main" id="{076FC6EA-153B-4F75-A43B-0F237AA4F7BA}"/>
              </a:ext>
            </a:extLst>
          </p:cNvPr>
          <p:cNvSpPr>
            <a:spLocks noGrp="1"/>
          </p:cNvSpPr>
          <p:nvPr>
            <p:ph type="sldNum" sz="quarter" idx="12"/>
          </p:nvPr>
        </p:nvSpPr>
        <p:spPr/>
        <p:txBody>
          <a:bodyPr/>
          <a:lstStyle/>
          <a:p>
            <a:fld id="{D5A1CB68-3A0A-48E3-8096-82046C818AA2}" type="slidenum">
              <a:rPr lang="lt-LT" smtClean="0"/>
              <a:t>18</a:t>
            </a:fld>
            <a:endParaRPr lang="lt-LT"/>
          </a:p>
        </p:txBody>
      </p:sp>
    </p:spTree>
    <p:extLst>
      <p:ext uri="{BB962C8B-B14F-4D97-AF65-F5344CB8AC3E}">
        <p14:creationId xmlns:p14="http://schemas.microsoft.com/office/powerpoint/2010/main" val="283923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veikslėlis 4" descr="Chronometras">
            <a:extLst>
              <a:ext uri="{FF2B5EF4-FFF2-40B4-BE49-F238E27FC236}">
                <a16:creationId xmlns:a16="http://schemas.microsoft.com/office/drawing/2014/main" id="{E14D4524-F3FA-430A-9820-A097A2F23598}"/>
              </a:ext>
            </a:extLst>
          </p:cNvPr>
          <p:cNvPicPr>
            <a:picLocks noChangeAspect="1"/>
          </p:cNvPicPr>
          <p:nvPr/>
        </p:nvPicPr>
        <p:blipFill rotWithShape="1">
          <a:blip r:embed="rId2">
            <a:alphaModFix amt="69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26714" b="21482"/>
          <a:stretch/>
        </p:blipFill>
        <p:spPr>
          <a:xfrm>
            <a:off x="20" y="11"/>
            <a:ext cx="12191980" cy="363219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urinio vietos rezervavimo ženklas 2">
            <a:extLst>
              <a:ext uri="{FF2B5EF4-FFF2-40B4-BE49-F238E27FC236}">
                <a16:creationId xmlns:a16="http://schemas.microsoft.com/office/drawing/2014/main" id="{23937551-E6CC-43C3-A81A-336553C5FCF1}"/>
              </a:ext>
            </a:extLst>
          </p:cNvPr>
          <p:cNvSpPr>
            <a:spLocks noGrp="1"/>
          </p:cNvSpPr>
          <p:nvPr>
            <p:ph idx="1"/>
          </p:nvPr>
        </p:nvSpPr>
        <p:spPr>
          <a:xfrm>
            <a:off x="3390900" y="3625841"/>
            <a:ext cx="8801080" cy="3232148"/>
          </a:xfrm>
        </p:spPr>
        <p:txBody>
          <a:bodyPr anchor="ctr">
            <a:noAutofit/>
          </a:bodyPr>
          <a:lstStyle/>
          <a:p>
            <a:pPr lvl="0"/>
            <a:r>
              <a:rPr lang="lt-LT" sz="2400" dirty="0"/>
              <a:t>Tarpinio vertinimo imtis nuo 2016-01-01 iki 2019-12-31.</a:t>
            </a:r>
          </a:p>
          <a:p>
            <a:pPr lvl="0"/>
            <a:r>
              <a:rPr lang="lt-LT" sz="2400" dirty="0"/>
              <a:t>Tikslas – įvertinti VPS įgyvendinimo pažangą bei VPS numatytų rodiklių (fizinių, finansinių bei proceso) pasiekimus. </a:t>
            </a:r>
          </a:p>
          <a:p>
            <a:pPr lvl="0"/>
            <a:r>
              <a:rPr lang="lt-LT" sz="2400" dirty="0"/>
              <a:t>Tarpinio vertinimo uždaviniai:</a:t>
            </a:r>
          </a:p>
          <a:p>
            <a:pPr lvl="1"/>
            <a:r>
              <a:rPr lang="lt-LT" dirty="0"/>
              <a:t>pagal Metodikoje nustatytus pagrindinius ir papildomus rodiklius įvertinti VPS įgyvendinimo pažangą;</a:t>
            </a:r>
          </a:p>
          <a:p>
            <a:pPr lvl="1"/>
            <a:r>
              <a:rPr lang="lt-LT" dirty="0"/>
              <a:t>pagal VPS įgyvendinimo pažangos rezultatus priimti sprendimus dėl tolesnio VPS tinkamumo ir rezervuotų lėšų VPS paskirstymo.</a:t>
            </a:r>
            <a:endParaRPr lang="lt-LT" sz="2400" dirty="0"/>
          </a:p>
        </p:txBody>
      </p:sp>
      <p:sp>
        <p:nvSpPr>
          <p:cNvPr id="2" name="Pavadinimas 1">
            <a:extLst>
              <a:ext uri="{FF2B5EF4-FFF2-40B4-BE49-F238E27FC236}">
                <a16:creationId xmlns:a16="http://schemas.microsoft.com/office/drawing/2014/main" id="{BCD5ABA9-E378-4E4A-A4DB-0D83300D1504}"/>
              </a:ext>
            </a:extLst>
          </p:cNvPr>
          <p:cNvSpPr>
            <a:spLocks noGrp="1"/>
          </p:cNvSpPr>
          <p:nvPr>
            <p:ph type="title"/>
          </p:nvPr>
        </p:nvSpPr>
        <p:spPr>
          <a:xfrm>
            <a:off x="99993" y="3848644"/>
            <a:ext cx="3290887" cy="2452687"/>
          </a:xfrm>
        </p:spPr>
        <p:txBody>
          <a:bodyPr anchor="ctr">
            <a:normAutofit/>
          </a:bodyPr>
          <a:lstStyle/>
          <a:p>
            <a:r>
              <a:rPr lang="lt-LT" sz="3600" dirty="0"/>
              <a:t>Tarpinio vertinimo imtis, tikslas ir uždaviniai</a:t>
            </a:r>
          </a:p>
        </p:txBody>
      </p:sp>
      <p:sp>
        <p:nvSpPr>
          <p:cNvPr id="4" name="Skaidrės numerio vietos rezervavimo ženklas 3">
            <a:extLst>
              <a:ext uri="{FF2B5EF4-FFF2-40B4-BE49-F238E27FC236}">
                <a16:creationId xmlns:a16="http://schemas.microsoft.com/office/drawing/2014/main" id="{34A69A42-5FD5-48F2-BF51-41D01CF50BDF}"/>
              </a:ext>
            </a:extLst>
          </p:cNvPr>
          <p:cNvSpPr>
            <a:spLocks noGrp="1"/>
          </p:cNvSpPr>
          <p:nvPr>
            <p:ph type="sldNum" sz="quarter" idx="12"/>
          </p:nvPr>
        </p:nvSpPr>
        <p:spPr/>
        <p:txBody>
          <a:bodyPr/>
          <a:lstStyle/>
          <a:p>
            <a:fld id="{D5A1CB68-3A0A-48E3-8096-82046C818AA2}" type="slidenum">
              <a:rPr lang="lt-LT" smtClean="0"/>
              <a:t>2</a:t>
            </a:fld>
            <a:endParaRPr lang="lt-LT"/>
          </a:p>
        </p:txBody>
      </p:sp>
    </p:spTree>
    <p:extLst>
      <p:ext uri="{BB962C8B-B14F-4D97-AF65-F5344CB8AC3E}">
        <p14:creationId xmlns:p14="http://schemas.microsoft.com/office/powerpoint/2010/main" val="1125905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aveikslėlis 5" descr="Sojos pupelių krūva ant medinio stalo">
            <a:extLst>
              <a:ext uri="{FF2B5EF4-FFF2-40B4-BE49-F238E27FC236}">
                <a16:creationId xmlns:a16="http://schemas.microsoft.com/office/drawing/2014/main" id="{24A2885C-024E-46BB-88DF-7AFC8C1B5CD1}"/>
              </a:ext>
            </a:extLst>
          </p:cNvPr>
          <p:cNvPicPr>
            <a:picLocks noChangeAspect="1"/>
          </p:cNvPicPr>
          <p:nvPr/>
        </p:nvPicPr>
        <p:blipFill rotWithShape="1">
          <a:blip r:embed="rId2">
            <a:duotone>
              <a:schemeClr val="accent3">
                <a:shade val="45000"/>
                <a:satMod val="135000"/>
              </a:schemeClr>
              <a:prstClr val="white"/>
            </a:duotone>
            <a:alphaModFix amt="94000"/>
            <a:extLst>
              <a:ext uri="{BEBA8EAE-BF5A-486C-A8C5-ECC9F3942E4B}">
                <a14:imgProps xmlns:a14="http://schemas.microsoft.com/office/drawing/2010/main">
                  <a14:imgLayer r:embed="rId3">
                    <a14:imgEffect>
                      <a14:colorTemperature colorTemp="6766"/>
                    </a14:imgEffect>
                    <a14:imgEffect>
                      <a14:saturation sat="0"/>
                    </a14:imgEffect>
                  </a14:imgLayer>
                </a14:imgProps>
              </a:ext>
              <a:ext uri="{28A0092B-C50C-407E-A947-70E740481C1C}">
                <a14:useLocalDpi xmlns:a14="http://schemas.microsoft.com/office/drawing/2010/main" val="0"/>
              </a:ext>
            </a:extLst>
          </a:blip>
          <a:srcRect t="49401" b="340"/>
          <a:stretch/>
        </p:blipFill>
        <p:spPr>
          <a:xfrm>
            <a:off x="0" y="3429000"/>
            <a:ext cx="12192000" cy="3429000"/>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2" name="Pavadinimas 1">
            <a:extLst>
              <a:ext uri="{FF2B5EF4-FFF2-40B4-BE49-F238E27FC236}">
                <a16:creationId xmlns:a16="http://schemas.microsoft.com/office/drawing/2014/main" id="{0F42BADB-EB3D-4C1F-92F7-F98FC4439F47}"/>
              </a:ext>
            </a:extLst>
          </p:cNvPr>
          <p:cNvSpPr>
            <a:spLocks noGrp="1"/>
          </p:cNvSpPr>
          <p:nvPr>
            <p:ph type="title"/>
          </p:nvPr>
        </p:nvSpPr>
        <p:spPr>
          <a:xfrm>
            <a:off x="103855" y="327026"/>
            <a:ext cx="2085554" cy="2287588"/>
          </a:xfrm>
        </p:spPr>
        <p:txBody>
          <a:bodyPr anchor="ctr">
            <a:normAutofit/>
          </a:bodyPr>
          <a:lstStyle/>
          <a:p>
            <a:r>
              <a:rPr lang="lt-LT" sz="3600" dirty="0"/>
              <a:t>Tarpinio vertinimo rodikliai</a:t>
            </a:r>
          </a:p>
        </p:txBody>
      </p:sp>
      <p:sp>
        <p:nvSpPr>
          <p:cNvPr id="4" name="Content Placeholder 2">
            <a:extLst>
              <a:ext uri="{FF2B5EF4-FFF2-40B4-BE49-F238E27FC236}">
                <a16:creationId xmlns:a16="http://schemas.microsoft.com/office/drawing/2014/main" id="{28EDC1B0-64B7-4FDD-BD76-463F4E8EF0C2}"/>
              </a:ext>
            </a:extLst>
          </p:cNvPr>
          <p:cNvSpPr>
            <a:spLocks noGrp="1"/>
          </p:cNvSpPr>
          <p:nvPr>
            <p:ph idx="1"/>
          </p:nvPr>
        </p:nvSpPr>
        <p:spPr>
          <a:xfrm>
            <a:off x="2060620" y="141668"/>
            <a:ext cx="10027525" cy="3709115"/>
          </a:xfrm>
        </p:spPr>
        <p:txBody>
          <a:bodyPr anchor="ctr">
            <a:noAutofit/>
          </a:bodyPr>
          <a:lstStyle/>
          <a:p>
            <a:pPr lvl="0" algn="just"/>
            <a:r>
              <a:rPr lang="lt-LT" sz="2000" b="1" dirty="0"/>
              <a:t>Proceso rodikliai </a:t>
            </a:r>
            <a:r>
              <a:rPr lang="lt-LT" sz="2000" dirty="0"/>
              <a:t>(kvietimų skaičius; pradėtų / nepradėtų įgyvendinti priemonių / veiklos sričių skaičius; gautų paraiškų skaičius ir jų vertinimo rezultatai; priemonės / veiklos sritys, pagal kurias yra patvirtintų</a:t>
            </a:r>
            <a:r>
              <a:rPr lang="en-US" sz="2000" dirty="0"/>
              <a:t> </a:t>
            </a:r>
            <a:r>
              <a:rPr lang="lt-LT" sz="2000" dirty="0"/>
              <a:t>paraiškų / baigtų projektų);</a:t>
            </a:r>
            <a:endParaRPr lang="en-US" sz="2000" dirty="0"/>
          </a:p>
          <a:p>
            <a:pPr lvl="0" algn="just"/>
            <a:r>
              <a:rPr lang="lt-LT" sz="2000" b="1" dirty="0"/>
              <a:t>Finansiniai rodikliai</a:t>
            </a:r>
            <a:r>
              <a:rPr lang="lt-LT" sz="2000" dirty="0"/>
              <a:t> (finansinis rezultatyvumas pagal kvietimų sumą, prašomos paramos sumą, patvirtintos paramos sumą, sudarytų sutarčių sumą, lyginant su VPS numatyta paramos suma vietos projektams įgyvendinti);</a:t>
            </a:r>
            <a:endParaRPr lang="en-US" sz="2000" dirty="0"/>
          </a:p>
          <a:p>
            <a:pPr lvl="0" algn="just"/>
            <a:r>
              <a:rPr lang="lt-LT" sz="2000" b="1" dirty="0"/>
              <a:t>Fiziniai rodikliai</a:t>
            </a:r>
            <a:r>
              <a:rPr lang="lt-LT" sz="2000" dirty="0"/>
              <a:t>, t. y. VPS nustatyti produkto ir rezultato rodikliai (VPS suplanuoti; pagal patvirtintas paraiškas planuojami pasiekti; pagal baigtus projektus pasiekti rodikliai; fizinio rezultatyvumo rodikliai, atskaičiuoti lyginant VPS nustatytas ir pagal patvirtintas paraiškas planuojamas pasiekti/ baigtuose projektuose pasiektas reikšmes). </a:t>
            </a:r>
            <a:endParaRPr lang="en-US" sz="2000" dirty="0"/>
          </a:p>
        </p:txBody>
      </p:sp>
      <p:sp>
        <p:nvSpPr>
          <p:cNvPr id="3" name="Skaidrės numerio vietos rezervavimo ženklas 2">
            <a:extLst>
              <a:ext uri="{FF2B5EF4-FFF2-40B4-BE49-F238E27FC236}">
                <a16:creationId xmlns:a16="http://schemas.microsoft.com/office/drawing/2014/main" id="{B8BD9581-E53E-4ACF-BF5B-8345416A2C3F}"/>
              </a:ext>
            </a:extLst>
          </p:cNvPr>
          <p:cNvSpPr>
            <a:spLocks noGrp="1"/>
          </p:cNvSpPr>
          <p:nvPr>
            <p:ph type="sldNum" sz="quarter" idx="12"/>
          </p:nvPr>
        </p:nvSpPr>
        <p:spPr/>
        <p:txBody>
          <a:bodyPr/>
          <a:lstStyle/>
          <a:p>
            <a:fld id="{D5A1CB68-3A0A-48E3-8096-82046C818AA2}" type="slidenum">
              <a:rPr lang="lt-LT" smtClean="0"/>
              <a:t>3</a:t>
            </a:fld>
            <a:endParaRPr lang="lt-LT"/>
          </a:p>
        </p:txBody>
      </p:sp>
    </p:spTree>
    <p:extLst>
      <p:ext uri="{BB962C8B-B14F-4D97-AF65-F5344CB8AC3E}">
        <p14:creationId xmlns:p14="http://schemas.microsoft.com/office/powerpoint/2010/main" val="61810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E48BB2FC-C3E9-43E5-8278-DCF1E526310F}"/>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11139" r="19626"/>
          <a:stretch/>
        </p:blipFill>
        <p:spPr>
          <a:xfrm>
            <a:off x="8783391" y="2481385"/>
            <a:ext cx="2961337" cy="2967889"/>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
        <p:nvSpPr>
          <p:cNvPr id="2" name="Pavadinimas 1">
            <a:extLst>
              <a:ext uri="{FF2B5EF4-FFF2-40B4-BE49-F238E27FC236}">
                <a16:creationId xmlns:a16="http://schemas.microsoft.com/office/drawing/2014/main" id="{6CFB70F4-B034-4EB5-8ACA-97BCBD25A63B}"/>
              </a:ext>
            </a:extLst>
          </p:cNvPr>
          <p:cNvSpPr>
            <a:spLocks noGrp="1"/>
          </p:cNvSpPr>
          <p:nvPr>
            <p:ph type="title"/>
          </p:nvPr>
        </p:nvSpPr>
        <p:spPr>
          <a:xfrm>
            <a:off x="481013" y="422031"/>
            <a:ext cx="7396895" cy="715963"/>
          </a:xfrm>
        </p:spPr>
        <p:txBody>
          <a:bodyPr anchor="b">
            <a:normAutofit/>
          </a:bodyPr>
          <a:lstStyle/>
          <a:p>
            <a:r>
              <a:rPr lang="lt-LT" sz="3600" dirty="0"/>
              <a:t>Finansavimo būdai įvertinus rezultatus</a:t>
            </a:r>
          </a:p>
        </p:txBody>
      </p:sp>
      <p:sp>
        <p:nvSpPr>
          <p:cNvPr id="3" name="Turinio vietos rezervavimo ženklas 2">
            <a:extLst>
              <a:ext uri="{FF2B5EF4-FFF2-40B4-BE49-F238E27FC236}">
                <a16:creationId xmlns:a16="http://schemas.microsoft.com/office/drawing/2014/main" id="{A5C964E3-97E4-4FBD-A80C-7DF158708020}"/>
              </a:ext>
            </a:extLst>
          </p:cNvPr>
          <p:cNvSpPr>
            <a:spLocks noGrp="1"/>
          </p:cNvSpPr>
          <p:nvPr>
            <p:ph idx="1"/>
          </p:nvPr>
        </p:nvSpPr>
        <p:spPr>
          <a:xfrm>
            <a:off x="481012" y="1494692"/>
            <a:ext cx="8302379" cy="4941277"/>
          </a:xfrm>
        </p:spPr>
        <p:txBody>
          <a:bodyPr anchor="t">
            <a:normAutofit/>
          </a:bodyPr>
          <a:lstStyle/>
          <a:p>
            <a:pPr algn="just"/>
            <a:r>
              <a:rPr lang="lt-LT" sz="2400" b="1" dirty="0"/>
              <a:t>tęstinis finansavimas </a:t>
            </a:r>
            <a:r>
              <a:rPr lang="lt-LT" sz="2400" dirty="0"/>
              <a:t>– VPS įgyvendinimo paramos sutartyje rezervuota 20 proc. paramos lėšų suma, skirta įgyvendinti VPS visa apimtimi (aktualu visoms VPS);</a:t>
            </a:r>
          </a:p>
          <a:p>
            <a:pPr algn="just"/>
            <a:r>
              <a:rPr lang="lt-LT" sz="2400" b="1" dirty="0"/>
              <a:t>papildomas finansavimas </a:t>
            </a:r>
            <a:r>
              <a:rPr lang="lt-LT" sz="2400" dirty="0"/>
              <a:t>– papildoma lėšų suma VPS įgyvendinti, skiriama iš VPS rezervo, susidariusio po VPS pridėtinės vertės ir kokybės vertinimo (aktualu VPS, kurioms VPS pirminio pridėtinės vertės ir kokybės vertinimo metu buvo sumažinta paramos suma;</a:t>
            </a:r>
          </a:p>
          <a:p>
            <a:pPr algn="just"/>
            <a:r>
              <a:rPr lang="lt-LT" sz="2400" b="1" dirty="0"/>
              <a:t>papildomas finansavimas </a:t>
            </a:r>
            <a:r>
              <a:rPr lang="lt-LT" sz="2400" dirty="0"/>
              <a:t>– papildomų lėšų suma, skiriama iš susidariusio naujo rezervo (jeigu toks susidarys Tarpinio vertinimo metu) (aktualu VPS pasiekusioms Metodikos 22 punkte nustatytą pažangos lygį, jei jų tarpinio VPS įgyvendinimo rezultatai bus ne mažesni kaip 33 proc.). </a:t>
            </a:r>
          </a:p>
        </p:txBody>
      </p:sp>
      <p:sp>
        <p:nvSpPr>
          <p:cNvPr id="6" name="TextBox 5">
            <a:extLst>
              <a:ext uri="{FF2B5EF4-FFF2-40B4-BE49-F238E27FC236}">
                <a16:creationId xmlns:a16="http://schemas.microsoft.com/office/drawing/2014/main" id="{69561E54-964A-4B54-95D0-D02D63EEFD87}"/>
              </a:ext>
            </a:extLst>
          </p:cNvPr>
          <p:cNvSpPr txBox="1"/>
          <p:nvPr/>
        </p:nvSpPr>
        <p:spPr>
          <a:xfrm>
            <a:off x="11711755" y="7941622"/>
            <a:ext cx="480245" cy="1384995"/>
          </a:xfrm>
          <a:prstGeom prst="rect">
            <a:avLst/>
          </a:prstGeom>
          <a:solidFill>
            <a:srgbClr val="000000"/>
          </a:solidFill>
        </p:spPr>
        <p:txBody>
          <a:bodyPr wrap="square" rtlCol="0">
            <a:spAutoFit/>
          </a:bodyPr>
          <a:lstStyle/>
          <a:p>
            <a:pPr algn="r">
              <a:spcAft>
                <a:spcPts val="600"/>
              </a:spcAft>
            </a:pPr>
            <a:r>
              <a:rPr lang="lt-LT" sz="700">
                <a:solidFill>
                  <a:srgbClr val="FFFFFF"/>
                </a:solidFill>
                <a:hlinkClick r:id="rId4" tooltip="http://www.allwhitebackground.com/gold.html">
                  <a:extLst>
                    <a:ext uri="{A12FA001-AC4F-418D-AE19-62706E023703}">
                      <ahyp:hlinkClr xmlns:ahyp="http://schemas.microsoft.com/office/drawing/2018/hyperlinkcolor" val="tx"/>
                    </a:ext>
                  </a:extLst>
                </a:hlinkClick>
              </a:rPr>
              <a:t>Ši nuotrauka</a:t>
            </a:r>
            <a:r>
              <a:rPr lang="lt-LT" sz="700">
                <a:solidFill>
                  <a:srgbClr val="FFFFFF"/>
                </a:solidFill>
              </a:rPr>
              <a:t>, autorius: Nežinomas autorius, licencija: </a:t>
            </a:r>
            <a:r>
              <a:rPr lang="lt-LT"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lt-LT" sz="700">
              <a:solidFill>
                <a:srgbClr val="FFFFFF"/>
              </a:solidFill>
            </a:endParaRPr>
          </a:p>
        </p:txBody>
      </p:sp>
      <p:sp>
        <p:nvSpPr>
          <p:cNvPr id="4" name="Skaidrės numerio vietos rezervavimo ženklas 3">
            <a:extLst>
              <a:ext uri="{FF2B5EF4-FFF2-40B4-BE49-F238E27FC236}">
                <a16:creationId xmlns:a16="http://schemas.microsoft.com/office/drawing/2014/main" id="{DC6F73D2-2FCD-4646-894F-724B36C01041}"/>
              </a:ext>
            </a:extLst>
          </p:cNvPr>
          <p:cNvSpPr>
            <a:spLocks noGrp="1"/>
          </p:cNvSpPr>
          <p:nvPr>
            <p:ph type="sldNum" sz="quarter" idx="12"/>
          </p:nvPr>
        </p:nvSpPr>
        <p:spPr/>
        <p:txBody>
          <a:bodyPr/>
          <a:lstStyle/>
          <a:p>
            <a:fld id="{D5A1CB68-3A0A-48E3-8096-82046C818AA2}" type="slidenum">
              <a:rPr lang="lt-LT" smtClean="0"/>
              <a:t>4</a:t>
            </a:fld>
            <a:endParaRPr lang="lt-LT"/>
          </a:p>
        </p:txBody>
      </p:sp>
    </p:spTree>
    <p:extLst>
      <p:ext uri="{BB962C8B-B14F-4D97-AF65-F5344CB8AC3E}">
        <p14:creationId xmlns:p14="http://schemas.microsoft.com/office/powerpoint/2010/main" val="393744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92B84D8-4E5E-40C1-8325-F09D78108BE8}"/>
              </a:ext>
            </a:extLst>
          </p:cNvPr>
          <p:cNvSpPr>
            <a:spLocks noGrp="1"/>
          </p:cNvSpPr>
          <p:nvPr>
            <p:ph type="title"/>
          </p:nvPr>
        </p:nvSpPr>
        <p:spPr>
          <a:xfrm>
            <a:off x="838200" y="365125"/>
            <a:ext cx="10515600" cy="752475"/>
          </a:xfrm>
        </p:spPr>
        <p:txBody>
          <a:bodyPr/>
          <a:lstStyle/>
          <a:p>
            <a:r>
              <a:rPr lang="lt-LT" dirty="0"/>
              <a:t>Rezervai ir jų paskirstymo eiliškumas</a:t>
            </a:r>
          </a:p>
        </p:txBody>
      </p:sp>
      <p:sp>
        <p:nvSpPr>
          <p:cNvPr id="4" name="Content Placeholder 4">
            <a:extLst>
              <a:ext uri="{FF2B5EF4-FFF2-40B4-BE49-F238E27FC236}">
                <a16:creationId xmlns:a16="http://schemas.microsoft.com/office/drawing/2014/main" id="{3BA05087-E8A5-49C9-BA17-EE9518CA19B2}"/>
              </a:ext>
            </a:extLst>
          </p:cNvPr>
          <p:cNvSpPr>
            <a:spLocks noGrp="1"/>
          </p:cNvSpPr>
          <p:nvPr>
            <p:ph idx="1"/>
          </p:nvPr>
        </p:nvSpPr>
        <p:spPr>
          <a:xfrm>
            <a:off x="609600" y="1452880"/>
            <a:ext cx="10744200" cy="4683443"/>
          </a:xfrm>
        </p:spPr>
        <p:txBody>
          <a:bodyPr/>
          <a:lstStyle/>
          <a:p>
            <a:pPr marL="514350" indent="-514350" algn="just">
              <a:buFont typeface="+mj-lt"/>
              <a:buAutoNum type="arabicPeriod"/>
            </a:pPr>
            <a:r>
              <a:rPr lang="lt-LT" b="1" dirty="0"/>
              <a:t>Veiklos rezervas </a:t>
            </a:r>
            <a:r>
              <a:rPr lang="lt-LT" dirty="0"/>
              <a:t>- 20 proc. rezervas (aktualus visoms VPS)</a:t>
            </a:r>
            <a:r>
              <a:rPr lang="en-US" dirty="0"/>
              <a:t>:</a:t>
            </a:r>
          </a:p>
          <a:p>
            <a:pPr lvl="1" algn="just"/>
            <a:r>
              <a:rPr lang="lt-LT" dirty="0"/>
              <a:t>Galimybė naudoti VPS suplanuotas lėšas arba VPS skirtos paramos sumažinimas. </a:t>
            </a:r>
          </a:p>
          <a:p>
            <a:pPr marL="514350" indent="-514350" algn="just">
              <a:buFont typeface="+mj-lt"/>
              <a:buAutoNum type="arabicPeriod"/>
            </a:pPr>
            <a:r>
              <a:rPr lang="lt-LT" b="1" dirty="0"/>
              <a:t>Vertinimo rezervas </a:t>
            </a:r>
            <a:r>
              <a:rPr lang="lt-LT" dirty="0"/>
              <a:t>- rezervas, susidaręs dėl žemesnio nei 100 balų VPS kokybės įvertinimo (aktualus 22 VPS)</a:t>
            </a:r>
            <a:r>
              <a:rPr lang="en-US" dirty="0"/>
              <a:t>:</a:t>
            </a:r>
          </a:p>
          <a:p>
            <a:pPr lvl="1" algn="just"/>
            <a:r>
              <a:rPr lang="lt-LT" dirty="0"/>
              <a:t>Galimybė gauti papildomą finansavimą („atgauti“ neskirtas lėšas)</a:t>
            </a:r>
            <a:r>
              <a:rPr lang="en-US" dirty="0"/>
              <a:t>.</a:t>
            </a:r>
            <a:endParaRPr lang="lt-LT" dirty="0"/>
          </a:p>
          <a:p>
            <a:pPr marL="514350" indent="-514350" algn="just">
              <a:buFont typeface="+mj-lt"/>
              <a:buAutoNum type="arabicPeriod"/>
            </a:pPr>
            <a:r>
              <a:rPr lang="lt-LT" b="1" dirty="0"/>
              <a:t>Papildomas rezervas </a:t>
            </a:r>
            <a:r>
              <a:rPr lang="lt-LT" dirty="0"/>
              <a:t>- rezervas, kuris </a:t>
            </a:r>
            <a:r>
              <a:rPr lang="lt-LT" b="1" dirty="0"/>
              <a:t>gali susidaryti (arba ne)</a:t>
            </a:r>
            <a:r>
              <a:rPr lang="lt-LT" dirty="0"/>
              <a:t>, jei VPS nebus paskirstyti</a:t>
            </a:r>
            <a:r>
              <a:rPr lang="en-US" dirty="0"/>
              <a:t> </a:t>
            </a:r>
            <a:r>
              <a:rPr lang="lt-LT" dirty="0"/>
              <a:t>pirmieji du rezervai</a:t>
            </a:r>
            <a:r>
              <a:rPr lang="en-US" dirty="0"/>
              <a:t>:</a:t>
            </a:r>
          </a:p>
          <a:p>
            <a:pPr lvl="1" algn="just"/>
            <a:r>
              <a:rPr lang="lt-LT" dirty="0"/>
              <a:t>Galimybė gauti papildomą finansavimą (paskatinimas už VPS įgyvendinimo pažangą)</a:t>
            </a:r>
            <a:r>
              <a:rPr lang="en-US" dirty="0"/>
              <a:t> </a:t>
            </a:r>
            <a:r>
              <a:rPr lang="lt-LT" dirty="0"/>
              <a:t>užtikrinant</a:t>
            </a:r>
            <a:r>
              <a:rPr lang="en-US" dirty="0"/>
              <a:t> KPP </a:t>
            </a:r>
            <a:r>
              <a:rPr lang="lt-LT" dirty="0"/>
              <a:t>suplanuotų rodiklių pasiekimą</a:t>
            </a:r>
            <a:r>
              <a:rPr lang="en-US" dirty="0"/>
              <a:t>. </a:t>
            </a:r>
            <a:endParaRPr lang="lt-LT" dirty="0"/>
          </a:p>
        </p:txBody>
      </p:sp>
      <p:sp>
        <p:nvSpPr>
          <p:cNvPr id="3" name="Skaidrės numerio vietos rezervavimo ženklas 2">
            <a:extLst>
              <a:ext uri="{FF2B5EF4-FFF2-40B4-BE49-F238E27FC236}">
                <a16:creationId xmlns:a16="http://schemas.microsoft.com/office/drawing/2014/main" id="{A641DA1A-41F7-46E7-96E4-E64A6E1598E1}"/>
              </a:ext>
            </a:extLst>
          </p:cNvPr>
          <p:cNvSpPr>
            <a:spLocks noGrp="1"/>
          </p:cNvSpPr>
          <p:nvPr>
            <p:ph type="sldNum" sz="quarter" idx="12"/>
          </p:nvPr>
        </p:nvSpPr>
        <p:spPr/>
        <p:txBody>
          <a:bodyPr/>
          <a:lstStyle/>
          <a:p>
            <a:fld id="{D5A1CB68-3A0A-48E3-8096-82046C818AA2}" type="slidenum">
              <a:rPr lang="lt-LT" smtClean="0"/>
              <a:t>5</a:t>
            </a:fld>
            <a:endParaRPr lang="lt-LT"/>
          </a:p>
        </p:txBody>
      </p:sp>
    </p:spTree>
    <p:extLst>
      <p:ext uri="{BB962C8B-B14F-4D97-AF65-F5344CB8AC3E}">
        <p14:creationId xmlns:p14="http://schemas.microsoft.com/office/powerpoint/2010/main" val="7074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Freeform: Shape 4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4" name="Turinio vietos rezervavimo ženklas 33" descr="Alpinizmas">
            <a:extLst>
              <a:ext uri="{FF2B5EF4-FFF2-40B4-BE49-F238E27FC236}">
                <a16:creationId xmlns:a16="http://schemas.microsoft.com/office/drawing/2014/main" id="{06465106-61AE-4388-9C3A-A71B95E92B5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2456" y="1024393"/>
            <a:ext cx="4155219" cy="4155219"/>
          </a:xfrm>
          <a:prstGeom prst="rect">
            <a:avLst/>
          </a:prstGeom>
        </p:spPr>
      </p:pic>
      <p:sp>
        <p:nvSpPr>
          <p:cNvPr id="38" name="Pavadinimas 1">
            <a:extLst>
              <a:ext uri="{FF2B5EF4-FFF2-40B4-BE49-F238E27FC236}">
                <a16:creationId xmlns:a16="http://schemas.microsoft.com/office/drawing/2014/main" id="{DB8EC5D5-DE7A-44E2-9E08-9D43EEDCD872}"/>
              </a:ext>
            </a:extLst>
          </p:cNvPr>
          <p:cNvSpPr>
            <a:spLocks noGrp="1"/>
          </p:cNvSpPr>
          <p:nvPr>
            <p:ph type="title"/>
          </p:nvPr>
        </p:nvSpPr>
        <p:spPr>
          <a:xfrm>
            <a:off x="3394502" y="5044251"/>
            <a:ext cx="5191126" cy="789356"/>
          </a:xfrm>
        </p:spPr>
        <p:txBody>
          <a:bodyPr>
            <a:normAutofit fontScale="90000"/>
          </a:bodyPr>
          <a:lstStyle/>
          <a:p>
            <a:pPr algn="ctr"/>
            <a:br>
              <a:rPr lang="lt-LT" dirty="0"/>
            </a:br>
            <a:r>
              <a:rPr lang="lt-LT" dirty="0"/>
              <a:t>Užbaigtas VPS įgyvendinimo pažangos tarpinis vertinimas (II etapas)</a:t>
            </a:r>
          </a:p>
        </p:txBody>
      </p:sp>
      <p:sp>
        <p:nvSpPr>
          <p:cNvPr id="2" name="Skaidrės numerio vietos rezervavimo ženklas 1">
            <a:extLst>
              <a:ext uri="{FF2B5EF4-FFF2-40B4-BE49-F238E27FC236}">
                <a16:creationId xmlns:a16="http://schemas.microsoft.com/office/drawing/2014/main" id="{3D169F90-33E1-49F8-BE93-76622A7F11ED}"/>
              </a:ext>
            </a:extLst>
          </p:cNvPr>
          <p:cNvSpPr>
            <a:spLocks noGrp="1"/>
          </p:cNvSpPr>
          <p:nvPr>
            <p:ph type="sldNum" sz="quarter" idx="12"/>
          </p:nvPr>
        </p:nvSpPr>
        <p:spPr/>
        <p:txBody>
          <a:bodyPr/>
          <a:lstStyle/>
          <a:p>
            <a:fld id="{D5A1CB68-3A0A-48E3-8096-82046C818AA2}" type="slidenum">
              <a:rPr lang="lt-LT" smtClean="0"/>
              <a:t>6</a:t>
            </a:fld>
            <a:endParaRPr lang="lt-LT"/>
          </a:p>
        </p:txBody>
      </p:sp>
    </p:spTree>
    <p:extLst>
      <p:ext uri="{BB962C8B-B14F-4D97-AF65-F5344CB8AC3E}">
        <p14:creationId xmlns:p14="http://schemas.microsoft.com/office/powerpoint/2010/main" val="94230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84E4F61-0637-4ED0-8670-A7821C4DA862}"/>
              </a:ext>
            </a:extLst>
          </p:cNvPr>
          <p:cNvSpPr>
            <a:spLocks noGrp="1"/>
          </p:cNvSpPr>
          <p:nvPr>
            <p:ph type="title"/>
          </p:nvPr>
        </p:nvSpPr>
        <p:spPr>
          <a:xfrm>
            <a:off x="871537" y="174625"/>
            <a:ext cx="10515600" cy="549275"/>
          </a:xfrm>
        </p:spPr>
        <p:txBody>
          <a:bodyPr>
            <a:normAutofit fontScale="90000"/>
          </a:bodyPr>
          <a:lstStyle/>
          <a:p>
            <a:r>
              <a:rPr lang="lt-LT" dirty="0"/>
              <a:t>Ne visoms vienodai sekasi (1)</a:t>
            </a:r>
          </a:p>
        </p:txBody>
      </p:sp>
      <p:sp>
        <p:nvSpPr>
          <p:cNvPr id="3" name="Turinio vietos rezervavimo ženklas 2">
            <a:extLst>
              <a:ext uri="{FF2B5EF4-FFF2-40B4-BE49-F238E27FC236}">
                <a16:creationId xmlns:a16="http://schemas.microsoft.com/office/drawing/2014/main" id="{651252E3-016D-4B26-BEC9-3DD610427C27}"/>
              </a:ext>
            </a:extLst>
          </p:cNvPr>
          <p:cNvSpPr>
            <a:spLocks noGrp="1"/>
          </p:cNvSpPr>
          <p:nvPr>
            <p:ph idx="1"/>
          </p:nvPr>
        </p:nvSpPr>
        <p:spPr>
          <a:xfrm>
            <a:off x="638175" y="914400"/>
            <a:ext cx="11353800" cy="5219700"/>
          </a:xfrm>
        </p:spPr>
        <p:txBody>
          <a:bodyPr/>
          <a:lstStyle/>
          <a:p>
            <a:pPr algn="just"/>
            <a:r>
              <a:rPr lang="lt-LT" sz="2400" b="1" dirty="0"/>
              <a:t>4 VVG </a:t>
            </a:r>
            <a:r>
              <a:rPr lang="lt-LT" sz="2400" dirty="0"/>
              <a:t>– Varėnos VVG, Anykščių r. VVG, Kalvarijos VVG ir Jonavos r. VVG nepasiekė pakankamo pažangos lygio iki 2019 m. gruodžio 31 d. ir pagal nustatytą metodiką </a:t>
            </a:r>
            <a:r>
              <a:rPr lang="lt-LT" sz="2400" b="1" dirty="0"/>
              <a:t>negali pretenduoti į 20 proc. rezervą</a:t>
            </a:r>
            <a:r>
              <a:rPr lang="lt-LT" sz="2400" dirty="0"/>
              <a:t>. Neskyrus šio rezervo 4 VVG susidurs su administravimo sunkumais (dėl lėšų trūkumo) jau 2021 m. kovo – birželio mėn.</a:t>
            </a:r>
          </a:p>
          <a:p>
            <a:pPr algn="just"/>
            <a:r>
              <a:rPr lang="lt-LT" sz="2400" b="1" dirty="0"/>
              <a:t>3 VVG </a:t>
            </a:r>
            <a:r>
              <a:rPr lang="lt-LT" sz="2400" dirty="0"/>
              <a:t>– Telšių r. ir Rietavo VVG, Skuodo r. VVG ir Kretingos r. VVG pasiekė pakankamą pažangos lygį 20 proc. rezervui gauti, tačiau </a:t>
            </a:r>
            <a:r>
              <a:rPr lang="lt-LT" sz="2400" b="1" dirty="0"/>
              <a:t>negali pretenduoti į vertinimo rezervą</a:t>
            </a:r>
            <a:r>
              <a:rPr lang="lt-LT" sz="2400" dirty="0"/>
              <a:t>, kuris susidarė pirminio vietos plėtros strategijų vertinimo metu dėl sumažintų pridėtinės naudos ir kokybės vertinimo balų. </a:t>
            </a:r>
          </a:p>
          <a:p>
            <a:pPr algn="just"/>
            <a:endParaRPr lang="lt-LT" dirty="0"/>
          </a:p>
          <a:p>
            <a:pPr algn="just"/>
            <a:endParaRPr lang="lt-LT" dirty="0"/>
          </a:p>
          <a:p>
            <a:pPr algn="just"/>
            <a:endParaRPr lang="lt-LT" dirty="0"/>
          </a:p>
        </p:txBody>
      </p:sp>
      <p:graphicFrame>
        <p:nvGraphicFramePr>
          <p:cNvPr id="4" name="Lentelė 3">
            <a:extLst>
              <a:ext uri="{FF2B5EF4-FFF2-40B4-BE49-F238E27FC236}">
                <a16:creationId xmlns:a16="http://schemas.microsoft.com/office/drawing/2014/main" id="{1F8518D7-7993-443B-A61C-0910645C02B2}"/>
              </a:ext>
            </a:extLst>
          </p:cNvPr>
          <p:cNvGraphicFramePr>
            <a:graphicFrameLocks noGrp="1"/>
          </p:cNvGraphicFramePr>
          <p:nvPr>
            <p:extLst>
              <p:ext uri="{D42A27DB-BD31-4B8C-83A1-F6EECF244321}">
                <p14:modId xmlns:p14="http://schemas.microsoft.com/office/powerpoint/2010/main" val="392437696"/>
              </p:ext>
            </p:extLst>
          </p:nvPr>
        </p:nvGraphicFramePr>
        <p:xfrm>
          <a:off x="871537" y="4055110"/>
          <a:ext cx="10887075" cy="2150129"/>
        </p:xfrm>
        <a:graphic>
          <a:graphicData uri="http://schemas.openxmlformats.org/drawingml/2006/table">
            <a:tbl>
              <a:tblPr firstRow="1" firstCol="1" bandRow="1">
                <a:tableStyleId>{5C22544A-7EE6-4342-B048-85BDC9FD1C3A}</a:tableStyleId>
              </a:tblPr>
              <a:tblGrid>
                <a:gridCol w="2138363">
                  <a:extLst>
                    <a:ext uri="{9D8B030D-6E8A-4147-A177-3AD203B41FA5}">
                      <a16:colId xmlns:a16="http://schemas.microsoft.com/office/drawing/2014/main" val="2358301689"/>
                    </a:ext>
                  </a:extLst>
                </a:gridCol>
                <a:gridCol w="3619500">
                  <a:extLst>
                    <a:ext uri="{9D8B030D-6E8A-4147-A177-3AD203B41FA5}">
                      <a16:colId xmlns:a16="http://schemas.microsoft.com/office/drawing/2014/main" val="3270378598"/>
                    </a:ext>
                  </a:extLst>
                </a:gridCol>
                <a:gridCol w="2552700">
                  <a:extLst>
                    <a:ext uri="{9D8B030D-6E8A-4147-A177-3AD203B41FA5}">
                      <a16:colId xmlns:a16="http://schemas.microsoft.com/office/drawing/2014/main" val="4007274949"/>
                    </a:ext>
                  </a:extLst>
                </a:gridCol>
                <a:gridCol w="2576512">
                  <a:extLst>
                    <a:ext uri="{9D8B030D-6E8A-4147-A177-3AD203B41FA5}">
                      <a16:colId xmlns:a16="http://schemas.microsoft.com/office/drawing/2014/main" val="546300452"/>
                    </a:ext>
                  </a:extLst>
                </a:gridCol>
              </a:tblGrid>
              <a:tr h="639138">
                <a:tc>
                  <a:txBody>
                    <a:bodyPr/>
                    <a:lstStyle/>
                    <a:p>
                      <a:pPr marL="457200" algn="ctr">
                        <a:lnSpc>
                          <a:spcPct val="107000"/>
                        </a:lnSpc>
                        <a:spcAft>
                          <a:spcPts val="0"/>
                        </a:spcAft>
                      </a:pPr>
                      <a:r>
                        <a:rPr lang="lt-LT" sz="1800" dirty="0">
                          <a:effectLst/>
                        </a:rPr>
                        <a:t>VVG</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1800" dirty="0">
                          <a:effectLst/>
                        </a:rPr>
                        <a:t>Galėjo gauti, Eur</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1800">
                          <a:effectLst/>
                        </a:rPr>
                        <a:t>Skirta suma, Eur</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1800">
                          <a:effectLst/>
                        </a:rPr>
                        <a:t>Vertinimo rezervas, Eur</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7336976"/>
                  </a:ext>
                </a:extLst>
              </a:tr>
              <a:tr h="312338">
                <a:tc>
                  <a:txBody>
                    <a:bodyPr/>
                    <a:lstStyle/>
                    <a:p>
                      <a:pPr marL="0" indent="0" algn="just">
                        <a:lnSpc>
                          <a:spcPct val="107000"/>
                        </a:lnSpc>
                        <a:spcAft>
                          <a:spcPts val="0"/>
                        </a:spcAft>
                      </a:pPr>
                      <a:r>
                        <a:rPr lang="lt-LT" sz="1800" dirty="0">
                          <a:effectLst/>
                        </a:rPr>
                        <a:t>Telšių r. ir Rietavo VVG</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1800" b="1" dirty="0">
                          <a:effectLst/>
                        </a:rPr>
                        <a:t>3 183 075 </a:t>
                      </a:r>
                      <a:r>
                        <a:rPr lang="lt-LT" sz="1800" dirty="0">
                          <a:effectLst/>
                        </a:rPr>
                        <a:t>= 2 287 339 + 895 736 </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1800">
                          <a:effectLst/>
                        </a:rPr>
                        <a:t>3 113 574</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1800" b="1" dirty="0">
                          <a:effectLst/>
                        </a:rPr>
                        <a:t>69 501</a:t>
                      </a:r>
                      <a:endParaRPr lang="lt-L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9132740"/>
                  </a:ext>
                </a:extLst>
              </a:tr>
              <a:tr h="312338">
                <a:tc>
                  <a:txBody>
                    <a:bodyPr/>
                    <a:lstStyle/>
                    <a:p>
                      <a:pPr marL="0" indent="0" algn="just">
                        <a:lnSpc>
                          <a:spcPct val="107000"/>
                        </a:lnSpc>
                        <a:spcAft>
                          <a:spcPts val="0"/>
                        </a:spcAft>
                        <a:tabLst/>
                      </a:pPr>
                      <a:r>
                        <a:rPr lang="lt-LT" sz="1800" dirty="0">
                          <a:effectLst/>
                        </a:rPr>
                        <a:t>Skuodo r.</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1800" b="1" dirty="0">
                          <a:effectLst/>
                        </a:rPr>
                        <a:t>1 705 474</a:t>
                      </a:r>
                      <a:endParaRPr lang="lt-L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1800">
                          <a:effectLst/>
                        </a:rPr>
                        <a:t>1 667 306</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1800" b="1" dirty="0">
                          <a:effectLst/>
                        </a:rPr>
                        <a:t>38 168</a:t>
                      </a:r>
                      <a:endParaRPr lang="lt-L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2542094"/>
                  </a:ext>
                </a:extLst>
              </a:tr>
              <a:tr h="312338">
                <a:tc>
                  <a:txBody>
                    <a:bodyPr/>
                    <a:lstStyle/>
                    <a:p>
                      <a:pPr marL="0" indent="0" algn="just">
                        <a:lnSpc>
                          <a:spcPct val="107000"/>
                        </a:lnSpc>
                        <a:spcAft>
                          <a:spcPts val="0"/>
                        </a:spcAft>
                      </a:pPr>
                      <a:r>
                        <a:rPr lang="lt-LT" sz="1800" dirty="0">
                          <a:effectLst/>
                        </a:rPr>
                        <a:t>Kretingos r.</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1800" b="1" dirty="0">
                          <a:effectLst/>
                        </a:rPr>
                        <a:t>2 357 469</a:t>
                      </a:r>
                      <a:endParaRPr lang="lt-L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1800">
                          <a:effectLst/>
                        </a:rPr>
                        <a:t>2 299 741</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1800" b="1" dirty="0">
                          <a:effectLst/>
                        </a:rPr>
                        <a:t>57 728</a:t>
                      </a:r>
                      <a:endParaRPr lang="lt-L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0655336"/>
                  </a:ext>
                </a:extLst>
              </a:tr>
              <a:tr h="312338">
                <a:tc>
                  <a:txBody>
                    <a:bodyPr/>
                    <a:lstStyle/>
                    <a:p>
                      <a:pPr marL="457200" algn="r">
                        <a:lnSpc>
                          <a:spcPct val="107000"/>
                        </a:lnSpc>
                        <a:spcAft>
                          <a:spcPts val="0"/>
                        </a:spcAft>
                      </a:pPr>
                      <a:r>
                        <a:rPr lang="lt-LT" sz="1800">
                          <a:effectLst/>
                        </a:rPr>
                        <a:t>Iš viso</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1800" b="1" dirty="0">
                          <a:solidFill>
                            <a:schemeClr val="bg1"/>
                          </a:solidFill>
                          <a:effectLst/>
                        </a:rPr>
                        <a:t>7 246 018</a:t>
                      </a:r>
                      <a:endParaRPr lang="lt-LT"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457200" algn="ctr">
                        <a:lnSpc>
                          <a:spcPct val="107000"/>
                        </a:lnSpc>
                        <a:spcAft>
                          <a:spcPts val="0"/>
                        </a:spcAft>
                      </a:pPr>
                      <a:r>
                        <a:rPr lang="lt-LT" sz="1800" b="1" dirty="0">
                          <a:solidFill>
                            <a:schemeClr val="bg1"/>
                          </a:solidFill>
                          <a:effectLst/>
                        </a:rPr>
                        <a:t>7 080 621</a:t>
                      </a:r>
                      <a:endParaRPr lang="lt-LT"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457200" algn="ctr">
                        <a:lnSpc>
                          <a:spcPct val="107000"/>
                        </a:lnSpc>
                        <a:spcAft>
                          <a:spcPts val="0"/>
                        </a:spcAft>
                      </a:pPr>
                      <a:r>
                        <a:rPr lang="lt-LT" sz="1800" b="1" dirty="0">
                          <a:solidFill>
                            <a:schemeClr val="bg1"/>
                          </a:solidFill>
                          <a:effectLst/>
                        </a:rPr>
                        <a:t>165 397</a:t>
                      </a:r>
                      <a:endParaRPr lang="lt-LT"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124016551"/>
                  </a:ext>
                </a:extLst>
              </a:tr>
            </a:tbl>
          </a:graphicData>
        </a:graphic>
      </p:graphicFrame>
      <p:sp>
        <p:nvSpPr>
          <p:cNvPr id="5" name="Skaidrės numerio vietos rezervavimo ženklas 4">
            <a:extLst>
              <a:ext uri="{FF2B5EF4-FFF2-40B4-BE49-F238E27FC236}">
                <a16:creationId xmlns:a16="http://schemas.microsoft.com/office/drawing/2014/main" id="{457127FC-97C4-482F-8746-23223B824A17}"/>
              </a:ext>
            </a:extLst>
          </p:cNvPr>
          <p:cNvSpPr>
            <a:spLocks noGrp="1"/>
          </p:cNvSpPr>
          <p:nvPr>
            <p:ph type="sldNum" sz="quarter" idx="12"/>
          </p:nvPr>
        </p:nvSpPr>
        <p:spPr/>
        <p:txBody>
          <a:bodyPr/>
          <a:lstStyle/>
          <a:p>
            <a:fld id="{D5A1CB68-3A0A-48E3-8096-82046C818AA2}" type="slidenum">
              <a:rPr lang="lt-LT" smtClean="0"/>
              <a:t>7</a:t>
            </a:fld>
            <a:endParaRPr lang="lt-LT"/>
          </a:p>
        </p:txBody>
      </p:sp>
    </p:spTree>
    <p:extLst>
      <p:ext uri="{BB962C8B-B14F-4D97-AF65-F5344CB8AC3E}">
        <p14:creationId xmlns:p14="http://schemas.microsoft.com/office/powerpoint/2010/main" val="3515549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23454F0-34B5-4E09-A3CC-31550621F796}"/>
              </a:ext>
            </a:extLst>
          </p:cNvPr>
          <p:cNvSpPr>
            <a:spLocks noGrp="1"/>
          </p:cNvSpPr>
          <p:nvPr>
            <p:ph type="title"/>
          </p:nvPr>
        </p:nvSpPr>
        <p:spPr>
          <a:xfrm>
            <a:off x="742950" y="193675"/>
            <a:ext cx="10515600" cy="606425"/>
          </a:xfrm>
        </p:spPr>
        <p:txBody>
          <a:bodyPr>
            <a:normAutofit fontScale="90000"/>
          </a:bodyPr>
          <a:lstStyle/>
          <a:p>
            <a:r>
              <a:rPr lang="fi-FI" dirty="0"/>
              <a:t>Ne visoms vienodai sekasi (</a:t>
            </a:r>
            <a:r>
              <a:rPr lang="lt-LT" dirty="0"/>
              <a:t>2</a:t>
            </a:r>
            <a:r>
              <a:rPr lang="fi-FI" dirty="0"/>
              <a:t>)</a:t>
            </a:r>
            <a:endParaRPr lang="lt-LT" dirty="0"/>
          </a:p>
        </p:txBody>
      </p:sp>
      <p:sp>
        <p:nvSpPr>
          <p:cNvPr id="3" name="Turinio vietos rezervavimo ženklas 2">
            <a:extLst>
              <a:ext uri="{FF2B5EF4-FFF2-40B4-BE49-F238E27FC236}">
                <a16:creationId xmlns:a16="http://schemas.microsoft.com/office/drawing/2014/main" id="{BC8A9D80-386B-4741-8823-3125DA347047}"/>
              </a:ext>
            </a:extLst>
          </p:cNvPr>
          <p:cNvSpPr>
            <a:spLocks noGrp="1"/>
          </p:cNvSpPr>
          <p:nvPr>
            <p:ph idx="1"/>
          </p:nvPr>
        </p:nvSpPr>
        <p:spPr>
          <a:xfrm>
            <a:off x="476250" y="962025"/>
            <a:ext cx="11430000" cy="4343400"/>
          </a:xfrm>
        </p:spPr>
        <p:txBody>
          <a:bodyPr>
            <a:noAutofit/>
          </a:bodyPr>
          <a:lstStyle/>
          <a:p>
            <a:pPr marL="0" indent="0" algn="just">
              <a:buNone/>
            </a:pPr>
            <a:r>
              <a:rPr lang="lt-LT" sz="2400" dirty="0"/>
              <a:t>Likusios </a:t>
            </a:r>
            <a:r>
              <a:rPr lang="lt-LT" sz="2400" b="1" dirty="0"/>
              <a:t>7 VVG parengė paaiškinamuosius klausimynus</a:t>
            </a:r>
            <a:r>
              <a:rPr lang="lt-LT" sz="2400" dirty="0"/>
              <a:t>, kuriuos pateikė Nacionalinei mokėjimo agentūrai prie Žemės ūkio ministerijos (NMA). Įvertinus klausimynus, liepos 28-30 dienomis įvyko konsultacijos su VVG ir ekspertais (Konsultacijos LEADER darbo grupės ekspertiniame pogrupyje), parengti veiksmų planai ir:</a:t>
            </a:r>
          </a:p>
          <a:p>
            <a:pPr marL="0" indent="0">
              <a:buNone/>
            </a:pPr>
            <a:endParaRPr lang="lt-LT" sz="2400" dirty="0"/>
          </a:p>
          <a:p>
            <a:pPr marL="0" indent="0" defTabSz="266700">
              <a:buNone/>
            </a:pPr>
            <a:r>
              <a:rPr lang="lt-LT" sz="2400" dirty="0"/>
              <a:t>•	Pagėgių VVG, Rokiškio r. turės galimybę pretenduoti į vertinimo rezervą, nes 20 proc. rezervui gauti jų pažanga pakankama ir jis yra skirtas. </a:t>
            </a:r>
          </a:p>
          <a:p>
            <a:pPr marL="0" indent="0" defTabSz="266700">
              <a:buNone/>
            </a:pPr>
            <a:endParaRPr lang="lt-LT" sz="2400" dirty="0"/>
          </a:p>
          <a:p>
            <a:pPr marL="0" indent="0" algn="just" defTabSz="266700">
              <a:buNone/>
            </a:pPr>
            <a:r>
              <a:rPr lang="lt-LT" sz="2400" dirty="0"/>
              <a:t>•	VVG bei Alytaus r. + Birštono VVG, Šilalės r. VVG, Sūduvos VVG (Kazlų Rūdos + 1 Marijampolės r. (Sasnavos) sen.), Šakių r. VVG ir Šalčininkų r. VVG, rengia tik paaiškinamuosius klausimynus, nes vertinimo rezervas joms nėra aktualus, pirminio vertinimo metu, jų vietos plėtros strategijos buvo įvertintos 100 balų ir paramos suma nesumažinta, tačiau jų pažangos lygis sieki žemiausią minimalaus lygio „laiptelį“, tad būtinos konsultacijos ir veiksmų planas. </a:t>
            </a:r>
          </a:p>
          <a:p>
            <a:endParaRPr lang="lt-LT" sz="2400" dirty="0"/>
          </a:p>
        </p:txBody>
      </p:sp>
      <p:sp>
        <p:nvSpPr>
          <p:cNvPr id="4" name="Skaidrės numerio vietos rezervavimo ženklas 3">
            <a:extLst>
              <a:ext uri="{FF2B5EF4-FFF2-40B4-BE49-F238E27FC236}">
                <a16:creationId xmlns:a16="http://schemas.microsoft.com/office/drawing/2014/main" id="{20274B40-7C27-4AF0-95B9-877BCB9ACB40}"/>
              </a:ext>
            </a:extLst>
          </p:cNvPr>
          <p:cNvSpPr>
            <a:spLocks noGrp="1"/>
          </p:cNvSpPr>
          <p:nvPr>
            <p:ph type="sldNum" sz="quarter" idx="12"/>
          </p:nvPr>
        </p:nvSpPr>
        <p:spPr/>
        <p:txBody>
          <a:bodyPr/>
          <a:lstStyle/>
          <a:p>
            <a:fld id="{D5A1CB68-3A0A-48E3-8096-82046C818AA2}" type="slidenum">
              <a:rPr lang="lt-LT" smtClean="0"/>
              <a:t>8</a:t>
            </a:fld>
            <a:endParaRPr lang="lt-LT"/>
          </a:p>
        </p:txBody>
      </p:sp>
    </p:spTree>
    <p:extLst>
      <p:ext uri="{BB962C8B-B14F-4D97-AF65-F5344CB8AC3E}">
        <p14:creationId xmlns:p14="http://schemas.microsoft.com/office/powerpoint/2010/main" val="2573089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23454F0-34B5-4E09-A3CC-31550621F796}"/>
              </a:ext>
            </a:extLst>
          </p:cNvPr>
          <p:cNvSpPr>
            <a:spLocks noGrp="1"/>
          </p:cNvSpPr>
          <p:nvPr>
            <p:ph type="title"/>
          </p:nvPr>
        </p:nvSpPr>
        <p:spPr>
          <a:xfrm>
            <a:off x="742950" y="193675"/>
            <a:ext cx="10515600" cy="606425"/>
          </a:xfrm>
        </p:spPr>
        <p:txBody>
          <a:bodyPr>
            <a:normAutofit fontScale="90000"/>
          </a:bodyPr>
          <a:lstStyle/>
          <a:p>
            <a:r>
              <a:rPr lang="lt-LT" dirty="0"/>
              <a:t>Individualus atvejis</a:t>
            </a:r>
          </a:p>
        </p:txBody>
      </p:sp>
      <p:sp>
        <p:nvSpPr>
          <p:cNvPr id="3" name="Turinio vietos rezervavimo ženklas 2">
            <a:extLst>
              <a:ext uri="{FF2B5EF4-FFF2-40B4-BE49-F238E27FC236}">
                <a16:creationId xmlns:a16="http://schemas.microsoft.com/office/drawing/2014/main" id="{BC8A9D80-386B-4741-8823-3125DA347047}"/>
              </a:ext>
            </a:extLst>
          </p:cNvPr>
          <p:cNvSpPr>
            <a:spLocks noGrp="1"/>
          </p:cNvSpPr>
          <p:nvPr>
            <p:ph idx="1"/>
          </p:nvPr>
        </p:nvSpPr>
        <p:spPr>
          <a:xfrm>
            <a:off x="476250" y="962025"/>
            <a:ext cx="11430000" cy="4343400"/>
          </a:xfrm>
        </p:spPr>
        <p:txBody>
          <a:bodyPr>
            <a:noAutofit/>
          </a:bodyPr>
          <a:lstStyle/>
          <a:p>
            <a:pPr algn="just"/>
            <a:r>
              <a:rPr lang="lt-LT" sz="2400" dirty="0">
                <a:effectLst/>
                <a:ea typeface="Calibri" panose="020F0502020204030204" pitchFamily="34" charset="0"/>
                <a:cs typeface="Times New Roman" panose="02020603050405020304" pitchFamily="18" charset="0"/>
              </a:rPr>
              <a:t>Asociacija „</a:t>
            </a:r>
            <a:r>
              <a:rPr lang="lt-LT" sz="2400" dirty="0" err="1">
                <a:effectLst/>
                <a:ea typeface="Calibri" panose="020F0502020204030204" pitchFamily="34" charset="0"/>
                <a:cs typeface="Times New Roman" panose="02020603050405020304" pitchFamily="18" charset="0"/>
              </a:rPr>
              <a:t>Lamatos</a:t>
            </a:r>
            <a:r>
              <a:rPr lang="lt-LT" sz="2400" dirty="0">
                <a:effectLst/>
                <a:ea typeface="Calibri" panose="020F0502020204030204" pitchFamily="34" charset="0"/>
                <a:cs typeface="Times New Roman" panose="02020603050405020304" pitchFamily="18" charset="0"/>
              </a:rPr>
              <a:t> žemė“ (Šilutės r. VVG) –  pateikė vietos plėtros strategiją, kuri pirminio vertinimo metu nesurinko minimalaus 70 balų skaičiaus. Pagal lėšų vietos plėtros strategijoms skaičiavimo ir skyrimo metodikos (2015 m. rugpjūčio 20 d. įsakymas Nr. 3D-647) 5 p. „</a:t>
            </a:r>
            <a:r>
              <a:rPr lang="lt-LT" sz="2400" i="1" dirty="0">
                <a:effectLst/>
                <a:ea typeface="Calibri" panose="020F0502020204030204" pitchFamily="34" charset="0"/>
                <a:cs typeface="Times New Roman" panose="02020603050405020304" pitchFamily="18" charset="0"/>
              </a:rPr>
              <a:t>Jei strategijai neskirta 70 (septyniasdešimt) kokybės balų, ji Projektų atrankos komiteto sprendimu grąžinama taisyti ir nustatytu laiku gali būti iš naujo teikiama vertinti. Strategiją galima taisyti ne daugiau kaip du kartus. Pirmą kartą iš naujo pateiktos vertinti strategijos gautinos paramos suma mažinama 5 (penkiais) proc., antrą kartą – 10 (dešimčia) proc.“</a:t>
            </a:r>
            <a:r>
              <a:rPr lang="lt-LT" sz="2400" dirty="0">
                <a:effectLst/>
                <a:ea typeface="Calibri" panose="020F0502020204030204" pitchFamily="34" charset="0"/>
                <a:cs typeface="Times New Roman" panose="02020603050405020304" pitchFamily="18" charset="0"/>
              </a:rPr>
              <a:t>. </a:t>
            </a:r>
            <a:r>
              <a:rPr lang="lt-LT" sz="2400" b="1" dirty="0">
                <a:effectLst/>
                <a:ea typeface="Calibri" panose="020F0502020204030204" pitchFamily="34" charset="0"/>
                <a:cs typeface="Times New Roman" panose="02020603050405020304" pitchFamily="18" charset="0"/>
              </a:rPr>
              <a:t>Šilutės r. VVG atveju, buvo pritaikyti 5 proc. sankcija, bet antru teikimu jų vietos plėtros strategija buvo įvertinta 100 balų, o pažangos lygis po tarpinio vertinimo yra aukštas</a:t>
            </a:r>
            <a:r>
              <a:rPr lang="lt-LT" sz="2400" dirty="0">
                <a:effectLst/>
                <a:ea typeface="Calibri" panose="020F0502020204030204" pitchFamily="34" charset="0"/>
                <a:cs typeface="Times New Roman" panose="02020603050405020304" pitchFamily="18" charset="0"/>
              </a:rPr>
              <a:t>. </a:t>
            </a:r>
          </a:p>
          <a:p>
            <a:endParaRPr lang="lt-LT" sz="2400" dirty="0"/>
          </a:p>
        </p:txBody>
      </p:sp>
      <p:graphicFrame>
        <p:nvGraphicFramePr>
          <p:cNvPr id="4" name="Lentelė 3">
            <a:extLst>
              <a:ext uri="{FF2B5EF4-FFF2-40B4-BE49-F238E27FC236}">
                <a16:creationId xmlns:a16="http://schemas.microsoft.com/office/drawing/2014/main" id="{DA598F99-A612-48ED-ABF5-4F27189D8319}"/>
              </a:ext>
            </a:extLst>
          </p:cNvPr>
          <p:cNvGraphicFramePr>
            <a:graphicFrameLocks noGrp="1"/>
          </p:cNvGraphicFramePr>
          <p:nvPr>
            <p:extLst>
              <p:ext uri="{D42A27DB-BD31-4B8C-83A1-F6EECF244321}">
                <p14:modId xmlns:p14="http://schemas.microsoft.com/office/powerpoint/2010/main" val="3180572838"/>
              </p:ext>
            </p:extLst>
          </p:nvPr>
        </p:nvGraphicFramePr>
        <p:xfrm>
          <a:off x="681037" y="4579175"/>
          <a:ext cx="11020425" cy="1316800"/>
        </p:xfrm>
        <a:graphic>
          <a:graphicData uri="http://schemas.openxmlformats.org/drawingml/2006/table">
            <a:tbl>
              <a:tblPr firstRow="1" firstCol="1" bandRow="1">
                <a:tableStyleId>{5C22544A-7EE6-4342-B048-85BDC9FD1C3A}</a:tableStyleId>
              </a:tblPr>
              <a:tblGrid>
                <a:gridCol w="2130507">
                  <a:extLst>
                    <a:ext uri="{9D8B030D-6E8A-4147-A177-3AD203B41FA5}">
                      <a16:colId xmlns:a16="http://schemas.microsoft.com/office/drawing/2014/main" val="381913798"/>
                    </a:ext>
                  </a:extLst>
                </a:gridCol>
                <a:gridCol w="3622593">
                  <a:extLst>
                    <a:ext uri="{9D8B030D-6E8A-4147-A177-3AD203B41FA5}">
                      <a16:colId xmlns:a16="http://schemas.microsoft.com/office/drawing/2014/main" val="2061931497"/>
                    </a:ext>
                  </a:extLst>
                </a:gridCol>
                <a:gridCol w="2238375">
                  <a:extLst>
                    <a:ext uri="{9D8B030D-6E8A-4147-A177-3AD203B41FA5}">
                      <a16:colId xmlns:a16="http://schemas.microsoft.com/office/drawing/2014/main" val="1744887746"/>
                    </a:ext>
                  </a:extLst>
                </a:gridCol>
                <a:gridCol w="3028950">
                  <a:extLst>
                    <a:ext uri="{9D8B030D-6E8A-4147-A177-3AD203B41FA5}">
                      <a16:colId xmlns:a16="http://schemas.microsoft.com/office/drawing/2014/main" val="3183825814"/>
                    </a:ext>
                  </a:extLst>
                </a:gridCol>
              </a:tblGrid>
              <a:tr h="881152">
                <a:tc>
                  <a:txBody>
                    <a:bodyPr/>
                    <a:lstStyle/>
                    <a:p>
                      <a:pPr marL="457200" algn="ctr">
                        <a:lnSpc>
                          <a:spcPct val="107000"/>
                        </a:lnSpc>
                        <a:spcAft>
                          <a:spcPts val="0"/>
                        </a:spcAft>
                      </a:pPr>
                      <a:r>
                        <a:rPr lang="lt-LT" sz="2000" dirty="0">
                          <a:effectLst/>
                        </a:rPr>
                        <a:t>VVG</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2000" dirty="0">
                          <a:effectLst/>
                        </a:rPr>
                        <a:t>Galėjo gauti, Eur</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2000">
                          <a:effectLst/>
                        </a:rPr>
                        <a:t>Skirta suma, Eur</a:t>
                      </a:r>
                      <a:endParaRPr lang="lt-L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2000" dirty="0">
                          <a:effectLst/>
                        </a:rPr>
                        <a:t>Pritaikyta 5 proc. sankcija, Eur</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2624222"/>
                  </a:ext>
                </a:extLst>
              </a:tr>
              <a:tr h="435648">
                <a:tc>
                  <a:txBody>
                    <a:bodyPr/>
                    <a:lstStyle/>
                    <a:p>
                      <a:pPr marL="457200" algn="just">
                        <a:lnSpc>
                          <a:spcPct val="107000"/>
                        </a:lnSpc>
                        <a:spcAft>
                          <a:spcPts val="0"/>
                        </a:spcAft>
                      </a:pPr>
                      <a:r>
                        <a:rPr lang="lt-LT" sz="2000">
                          <a:effectLst/>
                        </a:rPr>
                        <a:t>Šilutės r. VVG</a:t>
                      </a:r>
                      <a:endParaRPr lang="lt-L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2000" dirty="0">
                          <a:effectLst/>
                        </a:rPr>
                        <a:t>2 616 640 </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2000" dirty="0">
                          <a:effectLst/>
                        </a:rPr>
                        <a:t>2 485 808</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07000"/>
                        </a:lnSpc>
                        <a:spcAft>
                          <a:spcPts val="0"/>
                        </a:spcAft>
                      </a:pPr>
                      <a:r>
                        <a:rPr lang="lt-LT" sz="2000" dirty="0">
                          <a:effectLst/>
                        </a:rPr>
                        <a:t>130 832</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8294580"/>
                  </a:ext>
                </a:extLst>
              </a:tr>
            </a:tbl>
          </a:graphicData>
        </a:graphic>
      </p:graphicFrame>
      <p:sp>
        <p:nvSpPr>
          <p:cNvPr id="5" name="Skaidrės numerio vietos rezervavimo ženklas 4">
            <a:extLst>
              <a:ext uri="{FF2B5EF4-FFF2-40B4-BE49-F238E27FC236}">
                <a16:creationId xmlns:a16="http://schemas.microsoft.com/office/drawing/2014/main" id="{A57C81D3-5124-4D34-B135-19E53273B94F}"/>
              </a:ext>
            </a:extLst>
          </p:cNvPr>
          <p:cNvSpPr>
            <a:spLocks noGrp="1"/>
          </p:cNvSpPr>
          <p:nvPr>
            <p:ph type="sldNum" sz="quarter" idx="12"/>
          </p:nvPr>
        </p:nvSpPr>
        <p:spPr/>
        <p:txBody>
          <a:bodyPr/>
          <a:lstStyle/>
          <a:p>
            <a:fld id="{D5A1CB68-3A0A-48E3-8096-82046C818AA2}" type="slidenum">
              <a:rPr lang="lt-LT" smtClean="0"/>
              <a:t>9</a:t>
            </a:fld>
            <a:endParaRPr lang="lt-LT"/>
          </a:p>
        </p:txBody>
      </p:sp>
    </p:spTree>
    <p:extLst>
      <p:ext uri="{BB962C8B-B14F-4D97-AF65-F5344CB8AC3E}">
        <p14:creationId xmlns:p14="http://schemas.microsoft.com/office/powerpoint/2010/main" val="3923180510"/>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1283</Words>
  <Application>Microsoft Office PowerPoint</Application>
  <PresentationFormat>Plačiaekranė</PresentationFormat>
  <Paragraphs>156</Paragraphs>
  <Slides>18</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18</vt:i4>
      </vt:variant>
    </vt:vector>
  </HeadingPairs>
  <TitlesOfParts>
    <vt:vector size="22" baseType="lpstr">
      <vt:lpstr>Arial</vt:lpstr>
      <vt:lpstr>Calibri</vt:lpstr>
      <vt:lpstr>Calibri Light</vt:lpstr>
      <vt:lpstr>„Office“ tema</vt:lpstr>
      <vt:lpstr>„PowerPoint“ pateiktis</vt:lpstr>
      <vt:lpstr>Tarpinio vertinimo imtis, tikslas ir uždaviniai</vt:lpstr>
      <vt:lpstr>Tarpinio vertinimo rodikliai</vt:lpstr>
      <vt:lpstr>Finansavimo būdai įvertinus rezultatus</vt:lpstr>
      <vt:lpstr>Rezervai ir jų paskirstymo eiliškumas</vt:lpstr>
      <vt:lpstr> Užbaigtas VPS įgyvendinimo pažangos tarpinis vertinimas (II etapas)</vt:lpstr>
      <vt:lpstr>Ne visoms vienodai sekasi (1)</vt:lpstr>
      <vt:lpstr>Ne visoms vienodai sekasi (2)</vt:lpstr>
      <vt:lpstr>Individualus atvejis</vt:lpstr>
      <vt:lpstr>Finansinio rezultatyvumo pažanga</vt:lpstr>
      <vt:lpstr>Fizinio rezultatyvumo pažanga</vt:lpstr>
      <vt:lpstr>Darbo vietų kūrimo rezultatyvumo pažanga (1)</vt:lpstr>
      <vt:lpstr>Darbo vietų kūrimo rezultatyvumo pažanga (2)</vt:lpstr>
      <vt:lpstr>Pagrindinė problemos, kurias įvardijo VVG</vt:lpstr>
      <vt:lpstr>„PowerPoint“ pateiktis</vt:lpstr>
      <vt:lpstr>VPS (nepasiekusiu min. pažangos lygio) pažanga per 2020 m. I pusmetį</vt:lpstr>
      <vt:lpstr>Veiksmai </vt:lpstr>
      <vt:lpstr>Pagalba atsiliekančioms VVG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Ilona Javičienė</dc:creator>
  <cp:lastModifiedBy>Ilona Javičienė</cp:lastModifiedBy>
  <cp:revision>23</cp:revision>
  <dcterms:created xsi:type="dcterms:W3CDTF">2020-07-10T14:49:15Z</dcterms:created>
  <dcterms:modified xsi:type="dcterms:W3CDTF">2020-09-07T13:03:16Z</dcterms:modified>
</cp:coreProperties>
</file>